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56" r:id="rId2"/>
    <p:sldId id="271" r:id="rId3"/>
    <p:sldId id="257" r:id="rId4"/>
    <p:sldId id="259" r:id="rId5"/>
    <p:sldId id="268" r:id="rId6"/>
    <p:sldId id="269" r:id="rId7"/>
    <p:sldId id="270" r:id="rId8"/>
    <p:sldId id="260" r:id="rId9"/>
    <p:sldId id="261" r:id="rId10"/>
    <p:sldId id="263" r:id="rId11"/>
    <p:sldId id="264" r:id="rId12"/>
    <p:sldId id="265" r:id="rId13"/>
    <p:sldId id="266" r:id="rId14"/>
    <p:sldId id="267" r:id="rId15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520" y="-11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330855"/>
            <a:ext cx="7583488" cy="1399646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4" y="2730500"/>
            <a:ext cx="7583487" cy="14605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2015-06-10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698500"/>
            <a:ext cx="3474720" cy="1349375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698500"/>
            <a:ext cx="3474720" cy="3810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061882"/>
            <a:ext cx="3474720" cy="22860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2015-06-10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74706"/>
            <a:ext cx="7583488" cy="9525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2015-06-10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143000"/>
            <a:ext cx="7583488" cy="11430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286000"/>
            <a:ext cx="4114800" cy="23495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2015-06-10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698501"/>
            <a:ext cx="1676400" cy="4210844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698501"/>
            <a:ext cx="6019800" cy="421084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2015-06-10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2015-06-10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2711824"/>
            <a:ext cx="7580376" cy="140447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381000"/>
            <a:ext cx="4114800" cy="2286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127500"/>
            <a:ext cx="7580376" cy="7620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2015-06-10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355990"/>
            <a:ext cx="7580376" cy="140208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2757843"/>
            <a:ext cx="7580376" cy="146304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2015-06-10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333500"/>
            <a:ext cx="3529584" cy="3573780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3529584" cy="3573780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2015-06-10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060824"/>
            <a:ext cx="3529584" cy="732896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1812396"/>
            <a:ext cx="3529584" cy="309694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60824"/>
            <a:ext cx="3529584" cy="732896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12396"/>
            <a:ext cx="3529584" cy="309694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2015-06-10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2015-06-10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2015-06-10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698500"/>
            <a:ext cx="3474720" cy="1349375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698500"/>
            <a:ext cx="3474720" cy="3810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061882"/>
            <a:ext cx="3474720" cy="22860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2015-06-10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74706"/>
            <a:ext cx="7583488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333501"/>
            <a:ext cx="7232650" cy="3575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5143500"/>
            <a:ext cx="3200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2015-06-10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143500"/>
            <a:ext cx="3200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5143500"/>
            <a:ext cx="533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Organic 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246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Hydrocarbons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3" y="1027207"/>
            <a:ext cx="8400143" cy="3882138"/>
          </a:xfrm>
        </p:spPr>
        <p:txBody>
          <a:bodyPr>
            <a:normAutofit/>
          </a:bodyPr>
          <a:lstStyle/>
          <a:p>
            <a:r>
              <a:rPr lang="en-US" sz="2600" b="1" dirty="0" smtClean="0"/>
              <a:t>Recall that a carbon has 4 valence electrons</a:t>
            </a:r>
            <a:endParaRPr lang="en-US" sz="2600" b="1" dirty="0"/>
          </a:p>
          <a:p>
            <a:pPr marL="0" indent="0" algn="ctr">
              <a:buNone/>
            </a:pPr>
            <a:r>
              <a:rPr lang="en-US" sz="2600" b="1" i="1" dirty="0" smtClean="0">
                <a:solidFill>
                  <a:srgbClr val="FF0000"/>
                </a:solidFill>
              </a:rPr>
              <a:t>Let me tell you a funny story…</a:t>
            </a:r>
          </a:p>
          <a:p>
            <a:r>
              <a:rPr lang="en-US" sz="2600" b="1" dirty="0" smtClean="0"/>
              <a:t>Each carbon atom can form </a:t>
            </a:r>
            <a:r>
              <a:rPr lang="en-US" sz="2600" b="1" dirty="0"/>
              <a:t>4</a:t>
            </a:r>
            <a:r>
              <a:rPr lang="en-US" sz="2600" b="1" dirty="0" smtClean="0"/>
              <a:t> covalent bonds</a:t>
            </a:r>
          </a:p>
          <a:p>
            <a:r>
              <a:rPr lang="en-US" sz="2600" b="1" dirty="0" smtClean="0"/>
              <a:t>With so many different ways that a carbon can bond, there are millions of known organic compounds</a:t>
            </a:r>
          </a:p>
          <a:p>
            <a:r>
              <a:rPr lang="en-US" sz="2600" b="1" dirty="0" smtClean="0"/>
              <a:t>How to DRAW simple hydrocarbons..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2608804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Hydrocarbons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3" y="1027207"/>
            <a:ext cx="8400143" cy="3882138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rgbClr val="CCFFCC"/>
                </a:solidFill>
              </a:rPr>
              <a:t>Alkanes</a:t>
            </a:r>
          </a:p>
          <a:p>
            <a:pPr lvl="1"/>
            <a:r>
              <a:rPr lang="en-US" sz="2600" b="1" dirty="0" smtClean="0"/>
              <a:t>Hydrocarbons containing only single bonds.</a:t>
            </a:r>
          </a:p>
          <a:p>
            <a:pPr lvl="1"/>
            <a:r>
              <a:rPr lang="en-US" sz="2600" b="1" dirty="0" smtClean="0"/>
              <a:t>They are saturated – there is no room for other atoms to bond to the carbon skeleton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2708827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Hydrocarbons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3" y="1027207"/>
            <a:ext cx="8400143" cy="3882138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Alkanes</a:t>
            </a:r>
          </a:p>
          <a:p>
            <a:pPr lvl="1"/>
            <a:r>
              <a:rPr lang="en-US" sz="2600" b="1" i="1" dirty="0" smtClean="0"/>
              <a:t>10 Straight-Chain Alkanes You Need to Know</a:t>
            </a:r>
          </a:p>
          <a:p>
            <a:pPr lvl="1"/>
            <a:r>
              <a:rPr lang="en-US" sz="2600" b="1" dirty="0" smtClean="0">
                <a:solidFill>
                  <a:srgbClr val="008000"/>
                </a:solidFill>
              </a:rPr>
              <a:t>C</a:t>
            </a:r>
            <a:r>
              <a:rPr lang="en-US" sz="2600" b="1" baseline="-25000" dirty="0" smtClean="0">
                <a:solidFill>
                  <a:srgbClr val="008000"/>
                </a:solidFill>
              </a:rPr>
              <a:t>n</a:t>
            </a:r>
            <a:r>
              <a:rPr lang="en-US" sz="2600" b="1" dirty="0" smtClean="0">
                <a:solidFill>
                  <a:srgbClr val="008000"/>
                </a:solidFill>
              </a:rPr>
              <a:t>H</a:t>
            </a:r>
            <a:r>
              <a:rPr lang="en-US" sz="2600" b="1" baseline="-25000" dirty="0" smtClean="0">
                <a:solidFill>
                  <a:srgbClr val="008000"/>
                </a:solidFill>
              </a:rPr>
              <a:t>2n+2</a:t>
            </a:r>
          </a:p>
          <a:p>
            <a:pPr lvl="1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70115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Hydrocarbons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3" y="1027207"/>
            <a:ext cx="8400143" cy="388213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Alkanes</a:t>
            </a:r>
          </a:p>
          <a:p>
            <a:pPr lvl="1"/>
            <a:endParaRPr lang="en-US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88373"/>
              </p:ext>
            </p:extLst>
          </p:nvPr>
        </p:nvGraphicFramePr>
        <p:xfrm>
          <a:off x="2726833" y="1027211"/>
          <a:ext cx="4392180" cy="44856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32635"/>
                <a:gridCol w="1859545"/>
              </a:tblGrid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>
                          <a:solidFill>
                            <a:schemeClr val="bg1"/>
                          </a:solidFill>
                        </a:rPr>
                        <a:t>#</a:t>
                      </a: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300" b="1" dirty="0" smtClean="0">
                          <a:solidFill>
                            <a:schemeClr val="bg1"/>
                          </a:solidFill>
                        </a:rPr>
                        <a:t>of C Atoms</a:t>
                      </a:r>
                      <a:endParaRPr lang="en-US" sz="2300" b="1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>
                          <a:solidFill>
                            <a:schemeClr val="bg1"/>
                          </a:solidFill>
                        </a:rPr>
                        <a:t>Prefix</a:t>
                      </a:r>
                      <a:endParaRPr lang="en-US" sz="2300" b="1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</a:tr>
              <a:tr h="40538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Meth-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</a:tr>
              <a:tr h="40538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Eth-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</a:tr>
              <a:tr h="40538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Prop-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</a:tr>
              <a:tr h="40538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But-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</a:tr>
              <a:tr h="40538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Pent-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</a:tr>
              <a:tr h="40538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Hex-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</a:tr>
              <a:tr h="40538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 smtClean="0">
                          <a:solidFill>
                            <a:schemeClr val="bg1"/>
                          </a:solidFill>
                        </a:rPr>
                        <a:t>Hept</a:t>
                      </a:r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</a:tr>
              <a:tr h="40538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Oct-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</a:tr>
              <a:tr h="40538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Non-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</a:tr>
              <a:tr h="40538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Dec-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9466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Hydrocarbons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3" y="1027207"/>
            <a:ext cx="8400143" cy="388213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Alk</a:t>
            </a:r>
            <a:r>
              <a:rPr lang="en-US" sz="3200" b="1" u="sng" dirty="0" smtClean="0"/>
              <a:t>anes</a:t>
            </a:r>
          </a:p>
          <a:p>
            <a:pPr lvl="1"/>
            <a:endParaRPr lang="en-US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582591"/>
              </p:ext>
            </p:extLst>
          </p:nvPr>
        </p:nvGraphicFramePr>
        <p:xfrm>
          <a:off x="2726834" y="1027211"/>
          <a:ext cx="6251725" cy="44856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32635"/>
                <a:gridCol w="1859545"/>
                <a:gridCol w="1859545"/>
              </a:tblGrid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>
                          <a:solidFill>
                            <a:schemeClr val="bg1"/>
                          </a:solidFill>
                        </a:rPr>
                        <a:t>#</a:t>
                      </a: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300" b="1" dirty="0" smtClean="0">
                          <a:solidFill>
                            <a:schemeClr val="bg1"/>
                          </a:solidFill>
                        </a:rPr>
                        <a:t>of C Atoms</a:t>
                      </a:r>
                      <a:endParaRPr lang="en-US" sz="2300" b="1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>
                          <a:solidFill>
                            <a:schemeClr val="bg1"/>
                          </a:solidFill>
                        </a:rPr>
                        <a:t>Prefix</a:t>
                      </a:r>
                      <a:endParaRPr lang="en-US" sz="2300" b="1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>
                          <a:solidFill>
                            <a:schemeClr val="bg1"/>
                          </a:solidFill>
                        </a:rPr>
                        <a:t>Alkane</a:t>
                      </a:r>
                      <a:endParaRPr lang="en-US" sz="2300" b="1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</a:tr>
              <a:tr h="40538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Meth-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Methane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</a:tr>
              <a:tr h="40538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Eth-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Ethane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</a:tr>
              <a:tr h="40538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Prop-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Propane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</a:tr>
              <a:tr h="40538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But-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Butane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</a:tr>
              <a:tr h="40538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Pent-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Pentane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</a:tr>
              <a:tr h="40538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Hex-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Hexane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</a:tr>
              <a:tr h="40538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 smtClean="0">
                          <a:solidFill>
                            <a:schemeClr val="bg1"/>
                          </a:solidFill>
                        </a:rPr>
                        <a:t>Hept</a:t>
                      </a:r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Heptane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</a:tr>
              <a:tr h="40538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Oct-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Octane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</a:tr>
              <a:tr h="40538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Non-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 smtClean="0">
                          <a:solidFill>
                            <a:schemeClr val="bg1"/>
                          </a:solidFill>
                        </a:rPr>
                        <a:t>Nonane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</a:tr>
              <a:tr h="40538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Dec-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 smtClean="0">
                          <a:solidFill>
                            <a:schemeClr val="bg1"/>
                          </a:solidFill>
                        </a:rPr>
                        <a:t>Decane</a:t>
                      </a:r>
                      <a:endParaRPr lang="en-US" sz="2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201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9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3" y="1027207"/>
            <a:ext cx="8400143" cy="3882138"/>
          </a:xfrm>
        </p:spPr>
        <p:txBody>
          <a:bodyPr>
            <a:normAutofit fontScale="70000" lnSpcReduction="20000"/>
          </a:bodyPr>
          <a:lstStyle/>
          <a:p>
            <a:r>
              <a:rPr lang="en-US" sz="3200" b="1" dirty="0" smtClean="0"/>
              <a:t>Draw the Lewis structure for CARBON.</a:t>
            </a:r>
          </a:p>
          <a:p>
            <a:endParaRPr lang="en-US" sz="3200" b="1" dirty="0"/>
          </a:p>
          <a:p>
            <a:endParaRPr lang="en-US" sz="3200" b="1" dirty="0" smtClean="0"/>
          </a:p>
          <a:p>
            <a:endParaRPr lang="en-US" sz="3200" b="1" dirty="0"/>
          </a:p>
          <a:p>
            <a:pPr marL="0" indent="0">
              <a:buNone/>
            </a:pPr>
            <a:endParaRPr lang="en-US" sz="3200" b="1" dirty="0" smtClean="0"/>
          </a:p>
          <a:p>
            <a:r>
              <a:rPr lang="en-US" sz="3200" b="1" dirty="0" smtClean="0"/>
              <a:t>How many valence electrons does a carbon atom have?</a:t>
            </a:r>
          </a:p>
          <a:p>
            <a:pPr marL="0" indent="0" algn="ctr">
              <a:buNone/>
            </a:pPr>
            <a:r>
              <a:rPr lang="en-US" sz="3200" b="1" dirty="0" smtClean="0"/>
              <a:t>4!!</a:t>
            </a:r>
            <a:endParaRPr lang="en-US" sz="3200" b="1" dirty="0"/>
          </a:p>
        </p:txBody>
      </p:sp>
      <p:pic>
        <p:nvPicPr>
          <p:cNvPr id="4" name="Picture 3" descr="Screen shot 2011-12-27 at 1.17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859" y="1549702"/>
            <a:ext cx="2612571" cy="202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886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3" y="1027207"/>
            <a:ext cx="8400143" cy="3882138"/>
          </a:xfrm>
        </p:spPr>
        <p:txBody>
          <a:bodyPr>
            <a:normAutofit/>
          </a:bodyPr>
          <a:lstStyle/>
          <a:p>
            <a:r>
              <a:rPr lang="en-US" b="1" dirty="0" smtClean="0"/>
              <a:t>Contain carbon atoms usually bonded to other carbon atoms and hydrogen atoms.</a:t>
            </a:r>
          </a:p>
          <a:p>
            <a:pPr lvl="1"/>
            <a:r>
              <a:rPr lang="en-US" sz="2400" b="1" dirty="0" smtClean="0"/>
              <a:t>Called </a:t>
            </a:r>
            <a:r>
              <a:rPr lang="en-US" sz="2600" b="1" dirty="0" smtClean="0">
                <a:solidFill>
                  <a:srgbClr val="FF0000"/>
                </a:solidFill>
              </a:rPr>
              <a:t>HYDRO</a:t>
            </a:r>
            <a:r>
              <a:rPr lang="en-US" sz="2600" b="1" dirty="0" smtClean="0">
                <a:solidFill>
                  <a:srgbClr val="CCFFCC"/>
                </a:solidFill>
              </a:rPr>
              <a:t>CARBONS</a:t>
            </a:r>
            <a:endParaRPr lang="en-US" sz="2600" b="1" dirty="0" smtClean="0"/>
          </a:p>
          <a:p>
            <a:r>
              <a:rPr lang="en-US" b="1" dirty="0" smtClean="0"/>
              <a:t>Organic compounds may also contain halogens, nitrogen, oxygen, phosphorus and </a:t>
            </a:r>
            <a:r>
              <a:rPr lang="en-US" b="1" dirty="0" err="1" smtClean="0"/>
              <a:t>sulphur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6129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3" y="1027207"/>
            <a:ext cx="8400143" cy="3882138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Iso</a:t>
            </a:r>
            <a:r>
              <a:rPr lang="en-US" sz="3200" b="1" dirty="0"/>
              <a:t>-</a:t>
            </a:r>
            <a:r>
              <a:rPr lang="en-US" sz="3200" b="1" dirty="0" smtClean="0"/>
              <a:t>octane</a:t>
            </a:r>
          </a:p>
          <a:p>
            <a:endParaRPr lang="en-US" sz="3200" b="1" dirty="0"/>
          </a:p>
          <a:p>
            <a:endParaRPr lang="en-US" sz="3200" b="1" dirty="0" smtClean="0"/>
          </a:p>
          <a:p>
            <a:r>
              <a:rPr lang="en-US" sz="3200" b="1" dirty="0" smtClean="0"/>
              <a:t>DDT</a:t>
            </a:r>
            <a:endParaRPr lang="en-US" sz="3200" b="1" dirty="0"/>
          </a:p>
        </p:txBody>
      </p:sp>
      <p:pic>
        <p:nvPicPr>
          <p:cNvPr id="5" name="Picture 4" descr="Screen shot 2011-12-27 at 2.06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109" y="1027206"/>
            <a:ext cx="3810000" cy="1555750"/>
          </a:xfrm>
          <a:prstGeom prst="rect">
            <a:avLst/>
          </a:prstGeom>
        </p:spPr>
      </p:pic>
      <p:pic>
        <p:nvPicPr>
          <p:cNvPr id="6" name="Picture 5" descr="Screen shot 2011-12-27 at 2.07.3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359" y="3009735"/>
            <a:ext cx="3478139" cy="1721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718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3" y="1027207"/>
            <a:ext cx="8400143" cy="388213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Testosterone</a:t>
            </a:r>
          </a:p>
          <a:p>
            <a:endParaRPr lang="en-US" sz="3200" b="1" dirty="0"/>
          </a:p>
          <a:p>
            <a:endParaRPr lang="en-US" sz="3200" b="1" dirty="0" smtClean="0"/>
          </a:p>
          <a:p>
            <a:endParaRPr lang="en-US" sz="3200" b="1" dirty="0" smtClean="0"/>
          </a:p>
          <a:p>
            <a:r>
              <a:rPr lang="en-US" sz="3200" b="1" dirty="0" smtClean="0"/>
              <a:t>Nicotine</a:t>
            </a:r>
            <a:endParaRPr lang="en-US" sz="3200" b="1" dirty="0"/>
          </a:p>
        </p:txBody>
      </p:sp>
      <p:pic>
        <p:nvPicPr>
          <p:cNvPr id="4" name="Picture 3" descr="Screen shot 2011-12-27 at 2.08.2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308" y="1136544"/>
            <a:ext cx="3695700" cy="2010833"/>
          </a:xfrm>
          <a:prstGeom prst="rect">
            <a:avLst/>
          </a:prstGeom>
        </p:spPr>
      </p:pic>
      <p:pic>
        <p:nvPicPr>
          <p:cNvPr id="7" name="Picture 6" descr="Screen shot 2011-12-27 at 2.09.0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2916" y="3402547"/>
            <a:ext cx="3473776" cy="1781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205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3" y="1027207"/>
            <a:ext cx="8400143" cy="388213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Cocaine</a:t>
            </a:r>
          </a:p>
          <a:p>
            <a:endParaRPr lang="en-US" sz="3200" b="1" dirty="0"/>
          </a:p>
          <a:p>
            <a:endParaRPr lang="en-US" sz="3200" b="1" dirty="0" smtClean="0"/>
          </a:p>
          <a:p>
            <a:endParaRPr lang="en-US" sz="3200" b="1" dirty="0" smtClean="0"/>
          </a:p>
          <a:p>
            <a:r>
              <a:rPr lang="en-US" sz="3200" b="1" dirty="0" smtClean="0"/>
              <a:t>Teflon</a:t>
            </a:r>
            <a:endParaRPr lang="en-US" sz="3200" b="1" dirty="0"/>
          </a:p>
        </p:txBody>
      </p:sp>
      <p:pic>
        <p:nvPicPr>
          <p:cNvPr id="5" name="Picture 4" descr="Screen shot 2011-12-27 at 2.10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241" y="1027207"/>
            <a:ext cx="2921000" cy="2053167"/>
          </a:xfrm>
          <a:prstGeom prst="rect">
            <a:avLst/>
          </a:prstGeom>
        </p:spPr>
      </p:pic>
      <p:pic>
        <p:nvPicPr>
          <p:cNvPr id="6" name="Picture 5" descr="Screen shot 2011-12-27 at 2.11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740" y="3333750"/>
            <a:ext cx="2539503" cy="213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14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3" y="1027207"/>
            <a:ext cx="8400143" cy="3882138"/>
          </a:xfrm>
        </p:spPr>
        <p:txBody>
          <a:bodyPr>
            <a:normAutofit/>
          </a:bodyPr>
          <a:lstStyle/>
          <a:p>
            <a:r>
              <a:rPr lang="en-US" sz="2600" b="1" dirty="0" smtClean="0"/>
              <a:t>Scientists thought that organic compounds contained a “life force” or “vitality.”</a:t>
            </a:r>
          </a:p>
          <a:p>
            <a:r>
              <a:rPr lang="en-US" sz="2600" b="1" dirty="0" smtClean="0"/>
              <a:t>Was proved incorrect in 1828 when an inorganic salt was heated to produce an organic compound (</a:t>
            </a:r>
            <a:r>
              <a:rPr lang="en-US" sz="2600" b="1" i="1" dirty="0" smtClean="0">
                <a:solidFill>
                  <a:srgbClr val="FF0000"/>
                </a:solidFill>
              </a:rPr>
              <a:t>made pee!</a:t>
            </a:r>
            <a:r>
              <a:rPr lang="en-US" sz="2600" b="1" dirty="0" smtClean="0"/>
              <a:t>)</a:t>
            </a:r>
            <a:endParaRPr lang="en-US" sz="2600" b="1" dirty="0"/>
          </a:p>
        </p:txBody>
      </p:sp>
      <p:pic>
        <p:nvPicPr>
          <p:cNvPr id="4" name="Picture 3" descr="Screen shot 2011-12-27 at 1.27.0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755571"/>
            <a:ext cx="6992604" cy="144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371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Inorganic Carbon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3" y="1269999"/>
            <a:ext cx="8400143" cy="3639345"/>
          </a:xfrm>
        </p:spPr>
        <p:txBody>
          <a:bodyPr>
            <a:normAutofit/>
          </a:bodyPr>
          <a:lstStyle/>
          <a:p>
            <a:r>
              <a:rPr lang="en-US" sz="2600" b="1" i="1" u="sng" dirty="0">
                <a:solidFill>
                  <a:srgbClr val="FF0000"/>
                </a:solidFill>
              </a:rPr>
              <a:t>CONFUSING</a:t>
            </a:r>
            <a:r>
              <a:rPr lang="en-US" sz="2600" b="1" i="1" u="sng" dirty="0" smtClean="0">
                <a:solidFill>
                  <a:srgbClr val="FF0000"/>
                </a:solidFill>
              </a:rPr>
              <a:t>!</a:t>
            </a:r>
            <a:endParaRPr lang="en-US" sz="2600" b="1" u="sng" dirty="0" smtClean="0"/>
          </a:p>
          <a:p>
            <a:r>
              <a:rPr lang="en-US" sz="2600" b="1" dirty="0" smtClean="0"/>
              <a:t>Even if a compound contains carbon, it may not be classified as an organic compound.</a:t>
            </a:r>
          </a:p>
          <a:p>
            <a:pPr lvl="1"/>
            <a:r>
              <a:rPr lang="en-US" sz="2600" b="1" dirty="0" smtClean="0"/>
              <a:t>Compound with other non</a:t>
            </a:r>
            <a:r>
              <a:rPr lang="en-US" sz="2600" b="1" smtClean="0"/>
              <a:t>-metals </a:t>
            </a:r>
            <a:r>
              <a:rPr lang="en-US" sz="2600" b="1" dirty="0" smtClean="0"/>
              <a:t>(besides H, N, O, S, P and Halogens)</a:t>
            </a:r>
          </a:p>
          <a:p>
            <a:pPr lvl="1"/>
            <a:r>
              <a:rPr lang="en-US" sz="2600" b="1" dirty="0" smtClean="0"/>
              <a:t>Compounds with metals</a:t>
            </a:r>
          </a:p>
        </p:txBody>
      </p:sp>
    </p:spTree>
    <p:extLst>
      <p:ext uri="{BB962C8B-B14F-4D97-AF65-F5344CB8AC3E}">
        <p14:creationId xmlns:p14="http://schemas.microsoft.com/office/powerpoint/2010/main" val="2201219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2172</TotalTime>
  <Words>335</Words>
  <Application>Microsoft Macintosh PowerPoint</Application>
  <PresentationFormat>On-screen Show (16:10)</PresentationFormat>
  <Paragraphs>112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Summer</vt:lpstr>
      <vt:lpstr>Organic Chemistry</vt:lpstr>
      <vt:lpstr>Crash Course</vt:lpstr>
      <vt:lpstr>Warm-Up</vt:lpstr>
      <vt:lpstr>Organic Compounds</vt:lpstr>
      <vt:lpstr>Organic Compounds</vt:lpstr>
      <vt:lpstr>Organic Compounds</vt:lpstr>
      <vt:lpstr>Organic Compounds</vt:lpstr>
      <vt:lpstr>Organic Compounds</vt:lpstr>
      <vt:lpstr>Inorganic Carbon Compounds</vt:lpstr>
      <vt:lpstr>Simple Hydrocarbons</vt:lpstr>
      <vt:lpstr>Simple Hydrocarbons</vt:lpstr>
      <vt:lpstr>Simple Hydrocarbons</vt:lpstr>
      <vt:lpstr>Simple Hydrocarbons</vt:lpstr>
      <vt:lpstr>Simple Hydrocarbons</vt:lpstr>
    </vt:vector>
  </TitlesOfParts>
  <Company>Delta Secondary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Chemistry</dc:title>
  <dc:creator>Sachie Motohashi</dc:creator>
  <cp:lastModifiedBy>User</cp:lastModifiedBy>
  <cp:revision>25</cp:revision>
  <dcterms:created xsi:type="dcterms:W3CDTF">2011-12-27T21:15:23Z</dcterms:created>
  <dcterms:modified xsi:type="dcterms:W3CDTF">2015-06-11T20:54:33Z</dcterms:modified>
</cp:coreProperties>
</file>