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0" r:id="rId1"/>
  </p:sldMasterIdLst>
  <p:sldIdLst>
    <p:sldId id="278" r:id="rId2"/>
    <p:sldId id="256" r:id="rId3"/>
    <p:sldId id="257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6" r:id="rId12"/>
    <p:sldId id="277" r:id="rId13"/>
    <p:sldId id="279" r:id="rId14"/>
    <p:sldId id="280" r:id="rId15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4" d="100"/>
          <a:sy n="54" d="100"/>
        </p:scale>
        <p:origin x="-120" y="-592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Tit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330855"/>
            <a:ext cx="7583488" cy="1399646"/>
          </a:xfrm>
        </p:spPr>
        <p:txBody>
          <a:bodyPr anchor="b" anchorCtr="0"/>
          <a:lstStyle>
            <a:lvl1pPr>
              <a:defRPr sz="540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4" y="2730500"/>
            <a:ext cx="7583487" cy="1460500"/>
          </a:xfr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15-09-15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787" y="698500"/>
            <a:ext cx="3474720" cy="1349375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3000" b="1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27892" y="698500"/>
            <a:ext cx="3474720" cy="38100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25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6787" y="2061882"/>
            <a:ext cx="3474720" cy="22860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15-09-15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74706"/>
            <a:ext cx="7583488" cy="952500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15-09-15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3" y="1143000"/>
            <a:ext cx="7583488" cy="11430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en-CA" smtClean="0"/>
              <a:t>Click to edit Master text styles</a:t>
            </a:r>
          </a:p>
        </p:txBody>
      </p:sp>
      <p:sp>
        <p:nvSpPr>
          <p:cNvPr id="9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2286000"/>
            <a:ext cx="4114800" cy="23495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38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365760" indent="-365760">
              <a:defRPr/>
            </a:lvl1pPr>
            <a:lvl2pPr marL="731520" indent="-365760">
              <a:defRPr/>
            </a:lvl2pPr>
            <a:lvl3pPr marL="1097280" indent="-365760">
              <a:defRPr/>
            </a:lvl3pPr>
            <a:lvl4pPr marL="1463040" indent="-365760">
              <a:defRPr/>
            </a:lvl4pPr>
            <a:lvl5pPr marL="1828800" indent="-365760">
              <a:defRPr/>
            </a:lvl5pPr>
            <a:lvl6pPr marL="2194560" indent="-365760">
              <a:defRPr/>
            </a:lvl6pPr>
            <a:lvl7pPr marL="2560320" indent="-365760">
              <a:defRPr/>
            </a:lvl7pPr>
            <a:lvl8pPr marL="2926080" indent="-365760">
              <a:defRPr/>
            </a:lvl8pPr>
            <a:lvl9pPr marL="3291840" indent="-365760">
              <a:defRPr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15-09-15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Vertica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698501"/>
            <a:ext cx="1676400" cy="4210844"/>
          </a:xfrm>
        </p:spPr>
        <p:txBody>
          <a:bodyPr vert="eaVert"/>
          <a:lstStyle>
            <a:lvl1pPr>
              <a:defRPr sz="360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698501"/>
            <a:ext cx="6019800" cy="421084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15-09-15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15-09-15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Tex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812" y="2711824"/>
            <a:ext cx="7580376" cy="1404471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5400" b="1" kern="120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381000"/>
            <a:ext cx="4114800" cy="22860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38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1812" y="4127500"/>
            <a:ext cx="7580376" cy="7620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15-09-15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450" y="1355990"/>
            <a:ext cx="7580376" cy="140208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4400" b="1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6450" y="2757843"/>
            <a:ext cx="7580376" cy="146304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ct val="90000"/>
              <a:buFont typeface="Wingdings" pitchFamily="2" charset="2"/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15-09-15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6788" y="1333500"/>
            <a:ext cx="3529584" cy="3573780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defRPr sz="1800"/>
            </a:lvl6pPr>
            <a:lvl7pPr marL="1603375" indent="-231775">
              <a:defRPr sz="1800"/>
            </a:lvl7pPr>
            <a:lvl8pPr marL="1828800" indent="-231775">
              <a:defRPr sz="1800"/>
            </a:lvl8pPr>
            <a:lvl9pPr marL="2060575" indent="-231775"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3529584" cy="3573780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defRPr sz="1800"/>
            </a:lvl6pPr>
            <a:lvl7pPr marL="1603375" indent="-231775">
              <a:defRPr sz="1800"/>
            </a:lvl7pPr>
            <a:lvl8pPr marL="1828800" indent="-231775">
              <a:defRPr sz="1800"/>
            </a:lvl8pPr>
            <a:lvl9pPr marL="2060575" indent="-231775"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15-09-15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6216" y="1060824"/>
            <a:ext cx="3529584" cy="732896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66216" y="1812396"/>
            <a:ext cx="3529584" cy="3096948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tabLst/>
              <a:defRPr sz="1800"/>
            </a:lvl6pPr>
            <a:lvl7pPr marL="1603375" indent="-231775">
              <a:tabLst/>
              <a:defRPr sz="1800"/>
            </a:lvl7pPr>
            <a:lvl8pPr marL="1828800" indent="-231775">
              <a:tabLst/>
              <a:defRPr sz="1800"/>
            </a:lvl8pPr>
            <a:lvl9pPr marL="2060575" indent="-231775">
              <a:tabLst/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060824"/>
            <a:ext cx="3529584" cy="732896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12396"/>
            <a:ext cx="3529584" cy="3096948"/>
          </a:xfrm>
        </p:spPr>
        <p:txBody>
          <a:bodyPr>
            <a:noAutofit/>
          </a:bodyPr>
          <a:lstStyle>
            <a:lvl1pPr marL="2317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6889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9144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1461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13716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16033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18288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0605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15-09-15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15-09-15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15-09-15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787" y="698500"/>
            <a:ext cx="3474720" cy="1349375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3000" b="1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7892" y="698500"/>
            <a:ext cx="3474720" cy="3810000"/>
          </a:xfrm>
        </p:spPr>
        <p:txBody>
          <a:bodyPr>
            <a:normAutofit/>
          </a:bodyPr>
          <a:lstStyle>
            <a:lvl1pPr marL="282575" indent="-282575">
              <a:defRPr sz="2400"/>
            </a:lvl1pPr>
            <a:lvl2pPr marL="573088" indent="-282575">
              <a:defRPr sz="2200"/>
            </a:lvl2pPr>
            <a:lvl3pPr marL="855663" indent="-282575">
              <a:defRPr sz="2000"/>
            </a:lvl3pPr>
            <a:lvl4pPr marL="1146175" indent="-282575">
              <a:defRPr sz="1800"/>
            </a:lvl4pPr>
            <a:lvl5pPr marL="1430338" indent="-282575">
              <a:defRPr sz="1800"/>
            </a:lvl5pPr>
            <a:lvl6pPr marL="1712913" indent="-282575">
              <a:defRPr sz="1800"/>
            </a:lvl6pPr>
            <a:lvl7pPr marL="2003425" indent="-282575">
              <a:defRPr sz="1800"/>
            </a:lvl7pPr>
            <a:lvl8pPr marL="2286000" indent="-282575">
              <a:defRPr sz="1800"/>
            </a:lvl8pPr>
            <a:lvl9pPr marL="2568575" indent="-282575"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6787" y="2061882"/>
            <a:ext cx="3474720" cy="22860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15-09-15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Text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74706"/>
            <a:ext cx="7583488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5675" y="1333501"/>
            <a:ext cx="7232650" cy="3575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0" y="5143500"/>
            <a:ext cx="3200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bg1"/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15-09-15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5143500"/>
            <a:ext cx="3200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5143500"/>
            <a:ext cx="533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bg1"/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  <p:sldLayoutId id="2147483882" r:id="rId12"/>
    <p:sldLayoutId id="2147483883" r:id="rId13"/>
  </p:sldLayoutIdLst>
  <p:txStyles>
    <p:titleStyle>
      <a:lvl1pPr algn="ctr" defTabSz="914400" rtl="0" eaLnBrk="1" latinLnBrk="0" hangingPunct="1">
        <a:lnSpc>
          <a:spcPct val="95000"/>
        </a:lnSpc>
        <a:spcBef>
          <a:spcPct val="0"/>
        </a:spcBef>
        <a:buNone/>
        <a:defRPr sz="4800" b="1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spcAft>
          <a:spcPts val="0"/>
        </a:spcAft>
        <a:buSzPct val="90000"/>
        <a:buFont typeface="Wingdings" pitchFamily="2" charset="2"/>
        <a:buChar char=""/>
        <a:defRPr sz="24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"/>
        <a:defRPr sz="22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"/>
        <a:defRPr sz="20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"/>
        <a:defRPr sz="18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"/>
        <a:defRPr sz="18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{"/>
        <a:defRPr lang="en-US" sz="1800" kern="120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|"/>
        <a:defRPr lang="en-US" sz="1800" kern="1200" baseline="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{"/>
        <a:defRPr lang="en-US" sz="1800" kern="1200" baseline="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|"/>
        <a:defRPr lang="en-US" sz="1800" kern="1200" dirty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Organic Chem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Please collect the second set of notes from the front of the room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5925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Simple Alkanes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143" y="1027207"/>
            <a:ext cx="8400143" cy="3882138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sz="2600" b="1" dirty="0" smtClean="0"/>
              <a:t>State the name of the alkane by naming each branch, then naming the parent. Use commas between numbers and hyphens between numbers and branches.</a:t>
            </a:r>
          </a:p>
          <a:p>
            <a:pPr marL="514350" indent="-514350">
              <a:buFont typeface="+mj-lt"/>
              <a:buAutoNum type="arabicPeriod" startAt="4"/>
            </a:pPr>
            <a:endParaRPr lang="en-US" sz="2600" b="1" dirty="0"/>
          </a:p>
          <a:p>
            <a:pPr marL="514350" indent="-514350">
              <a:buFont typeface="+mj-lt"/>
              <a:buAutoNum type="arabicPeriod" startAt="4"/>
            </a:pPr>
            <a:endParaRPr lang="en-US" sz="2600" b="1" dirty="0" smtClean="0"/>
          </a:p>
          <a:p>
            <a:pPr marL="514350" indent="-514350">
              <a:buFont typeface="+mj-lt"/>
              <a:buAutoNum type="arabicPeriod" startAt="4"/>
            </a:pPr>
            <a:endParaRPr lang="en-US" sz="2600" b="1" dirty="0"/>
          </a:p>
          <a:p>
            <a:pPr marL="0" indent="0" algn="ctr">
              <a:buNone/>
            </a:pPr>
            <a:r>
              <a:rPr lang="en-US" sz="2600" b="1" dirty="0" smtClean="0"/>
              <a:t>2-methylbutane</a:t>
            </a:r>
          </a:p>
          <a:p>
            <a:pPr marL="514350" indent="-514350">
              <a:buFont typeface="+mj-lt"/>
              <a:buAutoNum type="arabicPeriod" startAt="3"/>
            </a:pPr>
            <a:endParaRPr lang="en-US" sz="2800" b="1" dirty="0"/>
          </a:p>
          <a:p>
            <a:pPr marL="514350" indent="-514350">
              <a:buFont typeface="+mj-lt"/>
              <a:buAutoNum type="arabicPeriod" startAt="3"/>
            </a:pPr>
            <a:endParaRPr lang="en-US" sz="2800" b="1" dirty="0" smtClean="0"/>
          </a:p>
          <a:p>
            <a:pPr marL="0" indent="0" algn="r">
              <a:buNone/>
            </a:pPr>
            <a:endParaRPr lang="en-US" sz="2800" b="1" dirty="0"/>
          </a:p>
        </p:txBody>
      </p:sp>
      <p:pic>
        <p:nvPicPr>
          <p:cNvPr id="4" name="Picture 3" descr="Screen shot 2011-12-27 at 2.31.2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3216" y="2666105"/>
            <a:ext cx="4804875" cy="1495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56175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Simple Alkanes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143" y="1027207"/>
            <a:ext cx="4716131" cy="38821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Parent Chain.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Number the parent chain.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Name the branches.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Name the compound</a:t>
            </a:r>
          </a:p>
          <a:p>
            <a:pPr marL="514350" indent="-514350">
              <a:buFont typeface="+mj-lt"/>
              <a:buAutoNum type="arabicPeriod"/>
            </a:pPr>
            <a:endParaRPr lang="en-US" sz="2800" b="1" dirty="0"/>
          </a:p>
          <a:p>
            <a:pPr marL="514350" indent="-514350">
              <a:buFont typeface="+mj-lt"/>
              <a:buAutoNum type="arabicPeriod"/>
            </a:pPr>
            <a:endParaRPr lang="en-US" sz="2800" b="1" dirty="0" smtClean="0"/>
          </a:p>
          <a:p>
            <a:pPr marL="0" indent="0" algn="r">
              <a:buNone/>
            </a:pPr>
            <a:endParaRPr lang="en-US" sz="2800" b="1" dirty="0"/>
          </a:p>
        </p:txBody>
      </p:sp>
      <p:pic>
        <p:nvPicPr>
          <p:cNvPr id="5" name="Picture 4" descr="Screen shot 2011-12-27 at 2.38.0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5274" y="853506"/>
            <a:ext cx="3523458" cy="361861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331122" y="4797654"/>
            <a:ext cx="464484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smtClean="0">
                <a:solidFill>
                  <a:srgbClr val="FF0000"/>
                </a:solidFill>
              </a:rPr>
              <a:t>2,3,4-trimethylpentane</a:t>
            </a:r>
            <a:endParaRPr lang="en-US" sz="2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6400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Simple Alkanes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143" y="1027207"/>
            <a:ext cx="4716131" cy="38821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Parent Chain.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Number the parent chain.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Name the branches.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Name the compound</a:t>
            </a:r>
          </a:p>
          <a:p>
            <a:pPr marL="514350" indent="-514350">
              <a:buFont typeface="+mj-lt"/>
              <a:buAutoNum type="arabicPeriod"/>
            </a:pPr>
            <a:endParaRPr lang="en-US" sz="2800" b="1" dirty="0"/>
          </a:p>
          <a:p>
            <a:pPr marL="514350" indent="-514350">
              <a:buFont typeface="+mj-lt"/>
              <a:buAutoNum type="arabicPeriod"/>
            </a:pPr>
            <a:endParaRPr lang="en-US" sz="2800" b="1" dirty="0" smtClean="0"/>
          </a:p>
          <a:p>
            <a:pPr marL="0" indent="0" algn="r">
              <a:buNone/>
            </a:pPr>
            <a:endParaRPr lang="en-US" sz="2800" b="1" dirty="0"/>
          </a:p>
        </p:txBody>
      </p:sp>
      <p:pic>
        <p:nvPicPr>
          <p:cNvPr id="6" name="Picture 5" descr="Screen shot 2011-12-27 at 2.38.1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5273" y="1220453"/>
            <a:ext cx="3796586" cy="229753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331122" y="4797654"/>
            <a:ext cx="464484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smtClean="0">
                <a:solidFill>
                  <a:srgbClr val="FF0000"/>
                </a:solidFill>
              </a:rPr>
              <a:t>2,2,4-trimethylpentane</a:t>
            </a:r>
            <a:endParaRPr lang="en-US" sz="2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0061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Simple Alkanes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143" y="1027207"/>
            <a:ext cx="4716131" cy="38821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Parent Chain.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Number the parent chain.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Name the branches.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Name the compound</a:t>
            </a:r>
          </a:p>
          <a:p>
            <a:pPr marL="514350" indent="-514350">
              <a:buFont typeface="+mj-lt"/>
              <a:buAutoNum type="arabicPeriod"/>
            </a:pPr>
            <a:endParaRPr lang="en-US" sz="2800" b="1" dirty="0"/>
          </a:p>
          <a:p>
            <a:pPr marL="514350" indent="-514350">
              <a:buFont typeface="+mj-lt"/>
              <a:buAutoNum type="arabicPeriod"/>
            </a:pPr>
            <a:endParaRPr lang="en-US" sz="2800" b="1" dirty="0" smtClean="0"/>
          </a:p>
          <a:p>
            <a:pPr marL="0" indent="0" algn="r">
              <a:buNone/>
            </a:pPr>
            <a:endParaRPr lang="en-US" sz="2800" b="1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0142" y="1166383"/>
            <a:ext cx="4403857" cy="213909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2331122" y="4797654"/>
            <a:ext cx="464484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smtClean="0">
                <a:solidFill>
                  <a:srgbClr val="FF0000"/>
                </a:solidFill>
              </a:rPr>
              <a:t>3</a:t>
            </a:r>
            <a:r>
              <a:rPr lang="en-US" sz="2600" b="1" smtClean="0">
                <a:solidFill>
                  <a:srgbClr val="FF0000"/>
                </a:solidFill>
              </a:rPr>
              <a:t>,3-</a:t>
            </a:r>
            <a:r>
              <a:rPr lang="en-US" sz="2600" b="1" dirty="0" smtClean="0">
                <a:solidFill>
                  <a:srgbClr val="FF0000"/>
                </a:solidFill>
              </a:rPr>
              <a:t>diethylhexane</a:t>
            </a:r>
            <a:endParaRPr lang="en-US" sz="2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3305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Simple Alkanes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143" y="1027207"/>
            <a:ext cx="4716131" cy="38821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Parent Chain.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Number the parent chain.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Name the branches.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Name the compound</a:t>
            </a:r>
          </a:p>
          <a:p>
            <a:pPr marL="514350" indent="-514350">
              <a:buFont typeface="+mj-lt"/>
              <a:buAutoNum type="arabicPeriod"/>
            </a:pPr>
            <a:endParaRPr lang="en-US" sz="2800" b="1" dirty="0"/>
          </a:p>
          <a:p>
            <a:pPr marL="514350" indent="-514350">
              <a:buFont typeface="+mj-lt"/>
              <a:buAutoNum type="arabicPeriod"/>
            </a:pPr>
            <a:endParaRPr lang="en-US" sz="2800" b="1" dirty="0" smtClean="0"/>
          </a:p>
          <a:p>
            <a:pPr marL="0" indent="0" algn="r">
              <a:buNone/>
            </a:pPr>
            <a:endParaRPr lang="en-US" sz="2800" b="1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0751" y="1155248"/>
            <a:ext cx="4334975" cy="3228862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2331122" y="4797654"/>
            <a:ext cx="464484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smtClean="0">
                <a:solidFill>
                  <a:srgbClr val="FF0000"/>
                </a:solidFill>
              </a:rPr>
              <a:t>3-ethyl-4,5-dipropyloctane</a:t>
            </a:r>
            <a:endParaRPr lang="en-US" sz="2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3305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Organic Chemistry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t="-13220" b="-13220"/>
          <a:stretch>
            <a:fillRect/>
          </a:stretch>
        </p:blipFill>
        <p:spPr/>
      </p:pic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 l="-7691" r="-769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5492467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143" y="1027207"/>
            <a:ext cx="8400143" cy="3882138"/>
          </a:xfrm>
        </p:spPr>
        <p:txBody>
          <a:bodyPr>
            <a:normAutofit fontScale="70000" lnSpcReduction="20000"/>
          </a:bodyPr>
          <a:lstStyle/>
          <a:p>
            <a:r>
              <a:rPr lang="en-US" sz="3200" b="1" dirty="0" smtClean="0">
                <a:solidFill>
                  <a:srgbClr val="008000"/>
                </a:solidFill>
              </a:rPr>
              <a:t>Reminder! </a:t>
            </a:r>
            <a:r>
              <a:rPr lang="en-US" sz="3200" b="1" dirty="0" smtClean="0"/>
              <a:t>the Lewis structure for CARBON.</a:t>
            </a:r>
          </a:p>
          <a:p>
            <a:endParaRPr lang="en-US" sz="3200" b="1" dirty="0"/>
          </a:p>
          <a:p>
            <a:endParaRPr lang="en-US" sz="3200" b="1" dirty="0" smtClean="0"/>
          </a:p>
          <a:p>
            <a:endParaRPr lang="en-US" sz="3200" b="1" dirty="0"/>
          </a:p>
          <a:p>
            <a:pPr marL="0" indent="0">
              <a:buNone/>
            </a:pPr>
            <a:endParaRPr lang="en-US" sz="3200" b="1" dirty="0" smtClean="0"/>
          </a:p>
          <a:p>
            <a:r>
              <a:rPr lang="en-US" sz="3200" b="1" dirty="0" smtClean="0">
                <a:solidFill>
                  <a:srgbClr val="008000"/>
                </a:solidFill>
              </a:rPr>
              <a:t>Reminder! </a:t>
            </a:r>
            <a:r>
              <a:rPr lang="en-US" sz="3200" b="1" dirty="0" smtClean="0"/>
              <a:t>How many valence electrons does a carbon atom have?</a:t>
            </a:r>
          </a:p>
          <a:p>
            <a:pPr marL="0" indent="0" algn="ctr">
              <a:buNone/>
            </a:pPr>
            <a:r>
              <a:rPr lang="en-US" sz="3200" b="1" dirty="0" smtClean="0"/>
              <a:t>4!!</a:t>
            </a:r>
            <a:endParaRPr lang="en-US" sz="3200" b="1" dirty="0"/>
          </a:p>
        </p:txBody>
      </p:sp>
      <p:pic>
        <p:nvPicPr>
          <p:cNvPr id="4" name="Picture 3" descr="Screen shot 2011-12-27 at 1.17.1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3859" y="1549702"/>
            <a:ext cx="2612571" cy="2021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886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Hydrocarbons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143" y="1027207"/>
            <a:ext cx="8400143" cy="3882138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Alk</a:t>
            </a:r>
            <a:r>
              <a:rPr lang="en-US" sz="3200" b="1" u="sng" dirty="0" smtClean="0"/>
              <a:t>anes</a:t>
            </a:r>
          </a:p>
          <a:p>
            <a:pPr lvl="1"/>
            <a:endParaRPr lang="en-US" sz="32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6582591"/>
              </p:ext>
            </p:extLst>
          </p:nvPr>
        </p:nvGraphicFramePr>
        <p:xfrm>
          <a:off x="2726834" y="1027211"/>
          <a:ext cx="6251725" cy="44856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32635"/>
                <a:gridCol w="1859545"/>
                <a:gridCol w="1859545"/>
              </a:tblGrid>
              <a:tr h="431800">
                <a:tc>
                  <a:txBody>
                    <a:bodyPr/>
                    <a:lstStyle/>
                    <a:p>
                      <a:pPr algn="ctr"/>
                      <a:r>
                        <a:rPr lang="en-US" sz="2300" b="1" dirty="0" smtClean="0">
                          <a:solidFill>
                            <a:schemeClr val="bg1"/>
                          </a:solidFill>
                        </a:rPr>
                        <a:t>#</a:t>
                      </a:r>
                      <a:r>
                        <a:rPr lang="en-US" sz="2300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300" b="1" dirty="0" smtClean="0">
                          <a:solidFill>
                            <a:schemeClr val="bg1"/>
                          </a:solidFill>
                        </a:rPr>
                        <a:t>of C Atoms</a:t>
                      </a:r>
                      <a:endParaRPr lang="en-US" sz="2300" b="1" dirty="0">
                        <a:solidFill>
                          <a:schemeClr val="bg1"/>
                        </a:solidFill>
                      </a:endParaRPr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1" dirty="0" smtClean="0">
                          <a:solidFill>
                            <a:schemeClr val="bg1"/>
                          </a:solidFill>
                        </a:rPr>
                        <a:t>Prefix</a:t>
                      </a:r>
                      <a:endParaRPr lang="en-US" sz="2300" b="1" dirty="0">
                        <a:solidFill>
                          <a:schemeClr val="bg1"/>
                        </a:solidFill>
                      </a:endParaRPr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1" dirty="0" smtClean="0">
                          <a:solidFill>
                            <a:schemeClr val="bg1"/>
                          </a:solidFill>
                        </a:rPr>
                        <a:t>Alkane</a:t>
                      </a:r>
                      <a:endParaRPr lang="en-US" sz="2300" b="1" dirty="0">
                        <a:solidFill>
                          <a:schemeClr val="bg1"/>
                        </a:solidFill>
                      </a:endParaRPr>
                    </a:p>
                  </a:txBody>
                  <a:tcPr marT="38100" marB="38100"/>
                </a:tc>
              </a:tr>
              <a:tr h="405381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Meth-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Methane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38100" marB="38100"/>
                </a:tc>
              </a:tr>
              <a:tr h="405381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Eth-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Ethane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38100" marB="38100"/>
                </a:tc>
              </a:tr>
              <a:tr h="405381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Prop-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Propane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38100" marB="38100"/>
                </a:tc>
              </a:tr>
              <a:tr h="405381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But-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Butane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38100" marB="38100"/>
                </a:tc>
              </a:tr>
              <a:tr h="405381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Pent-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Pentane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38100" marB="38100"/>
                </a:tc>
              </a:tr>
              <a:tr h="405381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Hex-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Hexane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38100" marB="38100"/>
                </a:tc>
              </a:tr>
              <a:tr h="405381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err="1" smtClean="0">
                          <a:solidFill>
                            <a:schemeClr val="bg1"/>
                          </a:solidFill>
                        </a:rPr>
                        <a:t>Hept</a:t>
                      </a:r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-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Heptane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38100" marB="38100"/>
                </a:tc>
              </a:tr>
              <a:tr h="405381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Oct-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Octane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38100" marB="38100"/>
                </a:tc>
              </a:tr>
              <a:tr h="405381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Non-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err="1" smtClean="0">
                          <a:solidFill>
                            <a:schemeClr val="bg1"/>
                          </a:solidFill>
                        </a:rPr>
                        <a:t>Nonane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38100" marB="38100"/>
                </a:tc>
              </a:tr>
              <a:tr h="405381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Dec-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err="1" smtClean="0">
                          <a:solidFill>
                            <a:schemeClr val="bg1"/>
                          </a:solidFill>
                        </a:rPr>
                        <a:t>Decane</a:t>
                      </a:r>
                      <a:endParaRPr lang="en-US" sz="20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T="38100" marB="381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4201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Simple Alkanes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143" y="1027207"/>
            <a:ext cx="8400143" cy="38821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200" b="1" dirty="0" smtClean="0"/>
          </a:p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endParaRPr lang="en-US" sz="3200" b="1" dirty="0" smtClean="0"/>
          </a:p>
          <a:p>
            <a:pPr marL="0" indent="0">
              <a:buNone/>
            </a:pPr>
            <a:endParaRPr lang="en-US" sz="3200" b="1" dirty="0"/>
          </a:p>
        </p:txBody>
      </p:sp>
      <p:pic>
        <p:nvPicPr>
          <p:cNvPr id="5" name="Picture 4" descr="Screen shot 2011-12-27 at 2.29.3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7503" y="1371451"/>
            <a:ext cx="5498457" cy="1371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3661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Simple Alkanes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143" y="1027207"/>
            <a:ext cx="8400143" cy="38821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Find the </a:t>
            </a:r>
            <a:r>
              <a:rPr lang="en-US" b="1" u="sng" dirty="0" smtClean="0"/>
              <a:t>longest continuous chain</a:t>
            </a:r>
            <a:r>
              <a:rPr lang="en-US" b="1" dirty="0" smtClean="0"/>
              <a:t> of carbon atoms. It does not have to be in a straight line. This is the “parent” chain. </a:t>
            </a:r>
          </a:p>
          <a:p>
            <a:pPr marL="514350" indent="-514350">
              <a:buFont typeface="+mj-lt"/>
              <a:buAutoNum type="arabicPeriod"/>
            </a:pPr>
            <a:endParaRPr lang="en-US" b="1" dirty="0"/>
          </a:p>
          <a:p>
            <a:pPr marL="514350" indent="-514350">
              <a:buFont typeface="+mj-lt"/>
              <a:buAutoNum type="arabicPeriod"/>
            </a:pPr>
            <a:endParaRPr lang="en-US" b="1" dirty="0" smtClean="0"/>
          </a:p>
          <a:p>
            <a:pPr marL="0" indent="0" algn="ctr">
              <a:buNone/>
            </a:pPr>
            <a:r>
              <a:rPr lang="en-US" b="1" dirty="0" smtClean="0"/>
              <a:t>State the number of carbon atoms using the appropriate prefix and the ending “</a:t>
            </a:r>
            <a:r>
              <a:rPr lang="en-US" b="1" dirty="0" err="1" smtClean="0"/>
              <a:t>ane</a:t>
            </a:r>
            <a:r>
              <a:rPr lang="en-US" b="1" dirty="0" smtClean="0"/>
              <a:t>.”</a:t>
            </a:r>
          </a:p>
          <a:p>
            <a:pPr marL="0" indent="0" algn="r">
              <a:buNone/>
            </a:pPr>
            <a:endParaRPr lang="en-US" b="1" dirty="0"/>
          </a:p>
        </p:txBody>
      </p:sp>
      <p:pic>
        <p:nvPicPr>
          <p:cNvPr id="6" name="Picture 5" descr="Screen shot 2011-12-27 at 2.29.3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4418" y="2176434"/>
            <a:ext cx="5498457" cy="1371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8516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Simple Alkanes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143" y="1027207"/>
            <a:ext cx="8400143" cy="38821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b="1" dirty="0" smtClean="0"/>
              <a:t>Branches are called “</a:t>
            </a:r>
            <a:r>
              <a:rPr lang="en-US" b="1" i="1" dirty="0" smtClean="0">
                <a:solidFill>
                  <a:srgbClr val="FF6600"/>
                </a:solidFill>
              </a:rPr>
              <a:t>alkyl</a:t>
            </a:r>
            <a:r>
              <a:rPr lang="en-US" b="1" dirty="0" smtClean="0"/>
              <a:t>” groups. Number the carbon atoms in the parent chain starting at the end closest to the branches</a:t>
            </a:r>
          </a:p>
          <a:p>
            <a:pPr marL="514350" indent="-514350">
              <a:buFont typeface="+mj-lt"/>
              <a:buAutoNum type="arabicPeriod" startAt="2"/>
            </a:pPr>
            <a:endParaRPr lang="en-US" sz="2800" b="1" dirty="0"/>
          </a:p>
          <a:p>
            <a:pPr marL="514350" indent="-514350">
              <a:buFont typeface="+mj-lt"/>
              <a:buAutoNum type="arabicPeriod" startAt="2"/>
            </a:pPr>
            <a:endParaRPr lang="en-US" sz="2800" b="1" dirty="0" smtClean="0"/>
          </a:p>
          <a:p>
            <a:pPr marL="0" indent="0" algn="r">
              <a:buNone/>
            </a:pPr>
            <a:endParaRPr lang="en-US" sz="2800" b="1" dirty="0"/>
          </a:p>
        </p:txBody>
      </p:sp>
      <p:pic>
        <p:nvPicPr>
          <p:cNvPr id="4" name="Picture 3" descr="Screen shot 2011-12-27 at 2.31.2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4599" y="2896089"/>
            <a:ext cx="4804875" cy="1495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541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Simple Alkanes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143" y="1027207"/>
            <a:ext cx="8400143" cy="38821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b="1" dirty="0" smtClean="0"/>
              <a:t>Name each branch.</a:t>
            </a:r>
          </a:p>
          <a:p>
            <a:pPr marL="0" indent="0">
              <a:buNone/>
            </a:pPr>
            <a:r>
              <a:rPr lang="en-US" b="1" dirty="0" smtClean="0"/>
              <a:t>Give a prefix according to the number of carbon atoms it contains. Branch names end in “</a:t>
            </a:r>
            <a:r>
              <a:rPr lang="en-US" b="1" dirty="0" err="1" smtClean="0">
                <a:solidFill>
                  <a:srgbClr val="FF6600"/>
                </a:solidFill>
              </a:rPr>
              <a:t>yl</a:t>
            </a:r>
            <a:r>
              <a:rPr lang="en-US" b="1" dirty="0" smtClean="0"/>
              <a:t>” instead of “</a:t>
            </a:r>
            <a:r>
              <a:rPr lang="en-US" b="1" dirty="0" err="1" smtClean="0">
                <a:solidFill>
                  <a:srgbClr val="FF6600"/>
                </a:solidFill>
              </a:rPr>
              <a:t>ane</a:t>
            </a:r>
            <a:r>
              <a:rPr lang="en-US" b="1" dirty="0" smtClean="0"/>
              <a:t>”</a:t>
            </a:r>
          </a:p>
          <a:p>
            <a:pPr marL="514350" indent="-514350">
              <a:buFont typeface="+mj-lt"/>
              <a:buAutoNum type="arabicPeriod" startAt="3"/>
            </a:pPr>
            <a:endParaRPr lang="en-US" sz="2800" b="1" dirty="0"/>
          </a:p>
          <a:p>
            <a:pPr marL="514350" indent="-514350">
              <a:buFont typeface="+mj-lt"/>
              <a:buAutoNum type="arabicPeriod" startAt="3"/>
            </a:pPr>
            <a:endParaRPr lang="en-US" sz="2800" b="1" dirty="0" smtClean="0"/>
          </a:p>
          <a:p>
            <a:pPr marL="0" indent="0" algn="r">
              <a:buNone/>
            </a:pPr>
            <a:endParaRPr lang="en-US" sz="2800" b="1" dirty="0"/>
          </a:p>
        </p:txBody>
      </p:sp>
      <p:pic>
        <p:nvPicPr>
          <p:cNvPr id="4" name="Picture 3" descr="Screen shot 2011-12-27 at 2.31.2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3216" y="3200235"/>
            <a:ext cx="4804875" cy="1495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7300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Simple Alkanes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143" y="1027207"/>
            <a:ext cx="8400143" cy="38821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b="1" dirty="0" smtClean="0"/>
              <a:t>Name each branch.</a:t>
            </a:r>
          </a:p>
          <a:p>
            <a:pPr marL="0" indent="0">
              <a:buNone/>
            </a:pPr>
            <a:r>
              <a:rPr lang="en-US" b="1" dirty="0" smtClean="0"/>
              <a:t>List the branches in alphabetical order. If more than one branch have the same number of carbon atoms, use the </a:t>
            </a:r>
            <a:r>
              <a:rPr lang="en-US" b="1" i="1" dirty="0" smtClean="0">
                <a:solidFill>
                  <a:srgbClr val="660066"/>
                </a:solidFill>
              </a:rPr>
              <a:t>prefixes “di” (two), “tri” (three) and “tetra” (four)</a:t>
            </a:r>
            <a:r>
              <a:rPr lang="en-US" b="1" dirty="0" smtClean="0"/>
              <a:t>.</a:t>
            </a:r>
          </a:p>
          <a:p>
            <a:pPr marL="514350" indent="-514350">
              <a:buFont typeface="+mj-lt"/>
              <a:buAutoNum type="arabicPeriod" startAt="3"/>
            </a:pPr>
            <a:endParaRPr lang="en-US" sz="2800" b="1" dirty="0"/>
          </a:p>
          <a:p>
            <a:pPr marL="514350" indent="-514350">
              <a:buFont typeface="+mj-lt"/>
              <a:buAutoNum type="arabicPeriod" startAt="3"/>
            </a:pPr>
            <a:endParaRPr lang="en-US" sz="2800" b="1" dirty="0" smtClean="0"/>
          </a:p>
          <a:p>
            <a:pPr marL="0" indent="0" algn="r">
              <a:buNone/>
            </a:pPr>
            <a:endParaRPr lang="en-US" sz="2800" b="1" dirty="0"/>
          </a:p>
        </p:txBody>
      </p:sp>
      <p:pic>
        <p:nvPicPr>
          <p:cNvPr id="4" name="Picture 3" descr="Screen shot 2011-12-27 at 2.31.2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3216" y="3413852"/>
            <a:ext cx="4804875" cy="1495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358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D16207"/>
      </a:dk2>
      <a:lt2>
        <a:srgbClr val="F0B31E"/>
      </a:lt2>
      <a:accent1>
        <a:srgbClr val="51A6C2"/>
      </a:accent1>
      <a:accent2>
        <a:srgbClr val="51C2A9"/>
      </a:accent2>
      <a:accent3>
        <a:srgbClr val="7EC251"/>
      </a:accent3>
      <a:accent4>
        <a:srgbClr val="E1DC53"/>
      </a:accent4>
      <a:accent5>
        <a:srgbClr val="B54721"/>
      </a:accent5>
      <a:accent6>
        <a:srgbClr val="A16BB1"/>
      </a:accent6>
      <a:hlink>
        <a:srgbClr val="A40A06"/>
      </a:hlink>
      <a:folHlink>
        <a:srgbClr val="837F16"/>
      </a:folHlink>
    </a:clrScheme>
    <a:fontScheme name="Summer">
      <a:maj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inorFont>
    </a:fontScheme>
    <a:fmtScheme name="Summer">
      <a:fillStyleLst>
        <a:solidFill>
          <a:schemeClr val="phClr"/>
        </a:solidFill>
        <a:solidFill>
          <a:schemeClr val="phClr">
            <a:tint val="90000"/>
            <a:satMod val="135000"/>
          </a:schemeClr>
        </a:solidFill>
        <a:solidFill>
          <a:schemeClr val="phClr">
            <a:shade val="80000"/>
            <a:satMod val="110000"/>
          </a:schemeClr>
        </a:solidFill>
      </a:fillStyleLst>
      <a:lnStyleLst>
        <a:ln w="9525" cap="flat" cmpd="sng" algn="ctr">
          <a:solidFill>
            <a:schemeClr val="phClr">
              <a:satMod val="135000"/>
            </a:schemeClr>
          </a:solidFill>
          <a:prstDash val="solid"/>
        </a:ln>
        <a:ln w="25400" cap="flat" cmpd="sng" algn="ctr">
          <a:solidFill>
            <a:schemeClr val="phClr">
              <a:satMod val="150000"/>
            </a:schemeClr>
          </a:solidFill>
          <a:prstDash val="solid"/>
        </a:ln>
        <a:ln w="38100" cap="flat" cmpd="sng" algn="ctr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sx="101000" sy="101000" algn="ctr" rotWithShape="0">
              <a:srgbClr val="000000">
                <a:alpha val="50000"/>
              </a:srgbClr>
            </a:outerShdw>
            <a:reflection blurRad="12700" stA="20000" endPos="35000" dist="63500" dir="5400000" sy="-100000" rotWithShape="0"/>
          </a:effectLst>
        </a:effectStyle>
        <a:effectStyle>
          <a:effectLst>
            <a:outerShdw blurRad="127000" sx="103000" sy="103000" algn="ctr" rotWithShape="0">
              <a:srgbClr val="FFFFFF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morning" dir="t">
              <a:rot lat="0" lon="0" rev="1200000"/>
            </a:lightRig>
          </a:scene3d>
          <a:sp3d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/>
            </a:gs>
            <a:gs pos="100000">
              <a:schemeClr val="tx2"/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Summer.thmx</Template>
  <TotalTime>4398</TotalTime>
  <Words>374</Words>
  <Application>Microsoft Macintosh PowerPoint</Application>
  <PresentationFormat>On-screen Show (16:10)</PresentationFormat>
  <Paragraphs>100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Summer</vt:lpstr>
      <vt:lpstr>Organic Chem</vt:lpstr>
      <vt:lpstr>Organic Chemistry</vt:lpstr>
      <vt:lpstr>Warm-Up</vt:lpstr>
      <vt:lpstr>Simple Hydrocarbons</vt:lpstr>
      <vt:lpstr>Naming Simple Alkanes</vt:lpstr>
      <vt:lpstr>Naming Simple Alkanes</vt:lpstr>
      <vt:lpstr>Naming Simple Alkanes</vt:lpstr>
      <vt:lpstr>Naming Simple Alkanes</vt:lpstr>
      <vt:lpstr>Naming Simple Alkanes</vt:lpstr>
      <vt:lpstr>Naming Simple Alkanes</vt:lpstr>
      <vt:lpstr>Naming Simple Alkanes</vt:lpstr>
      <vt:lpstr>Naming Simple Alkanes</vt:lpstr>
      <vt:lpstr>Naming Simple Alkanes</vt:lpstr>
      <vt:lpstr>Naming Simple Alkanes</vt:lpstr>
    </vt:vector>
  </TitlesOfParts>
  <Company>Delta Secondary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Organic Chemistry</dc:title>
  <dc:creator>Sachie Motohashi</dc:creator>
  <cp:lastModifiedBy>User</cp:lastModifiedBy>
  <cp:revision>28</cp:revision>
  <dcterms:created xsi:type="dcterms:W3CDTF">2011-12-27T21:15:23Z</dcterms:created>
  <dcterms:modified xsi:type="dcterms:W3CDTF">2015-09-15T18:25:12Z</dcterms:modified>
</cp:coreProperties>
</file>