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59" r:id="rId3"/>
    <p:sldId id="269" r:id="rId4"/>
    <p:sldId id="287" r:id="rId5"/>
    <p:sldId id="285" r:id="rId6"/>
    <p:sldId id="288" r:id="rId7"/>
    <p:sldId id="289" r:id="rId8"/>
    <p:sldId id="290" r:id="rId9"/>
    <p:sldId id="291" r:id="rId10"/>
    <p:sldId id="293" r:id="rId11"/>
    <p:sldId id="294" r:id="rId12"/>
    <p:sldId id="295" r:id="rId13"/>
    <p:sldId id="296" r:id="rId14"/>
    <p:sldId id="302" r:id="rId15"/>
    <p:sldId id="305" r:id="rId16"/>
    <p:sldId id="300" r:id="rId17"/>
    <p:sldId id="298" r:id="rId18"/>
    <p:sldId id="29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34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15-09-22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Cycloalkanes </a:t>
            </a:r>
            <a:br>
              <a:rPr lang="en-US" dirty="0" smtClean="0"/>
            </a:br>
            <a:r>
              <a:rPr lang="en-US" dirty="0" smtClean="0"/>
              <a:t>&amp;</a:t>
            </a:r>
            <a:br>
              <a:rPr lang="en-US" dirty="0" smtClean="0"/>
            </a:br>
            <a:r>
              <a:rPr lang="en-US" dirty="0" smtClean="0"/>
              <a:t>Aromatic Rings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246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Cycloalkanes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4716131" cy="46585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Number the 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branches.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</a:t>
            </a:r>
            <a:r>
              <a:rPr lang="en-US" sz="2800" b="1" dirty="0" smtClean="0"/>
              <a:t>compound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</a:rPr>
              <a:t>-cyclopropyl-pentane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  <a:p>
            <a:pPr marL="514350" indent="-514350">
              <a:buFont typeface="+mj-lt"/>
              <a:buAutoNum type="arabicPeriod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4" name="Picture 3" descr="Screen shot 2012-01-04 at 3.45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549" y="2270125"/>
            <a:ext cx="4019939" cy="149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691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Aromatic Hydrocarbons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00143" cy="465856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Benzene is a hydrocarbon with six carbon atoms in a ring.</a:t>
            </a:r>
          </a:p>
          <a:p>
            <a:r>
              <a:rPr lang="en-US" sz="3200" b="1" dirty="0" smtClean="0"/>
              <a:t>It has the molecular formula C</a:t>
            </a:r>
            <a:r>
              <a:rPr lang="en-US" sz="3200" b="1" baseline="-25000" dirty="0" smtClean="0"/>
              <a:t>6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6</a:t>
            </a:r>
          </a:p>
          <a:p>
            <a:endParaRPr lang="en-US" sz="3200" b="1" dirty="0" smtClean="0"/>
          </a:p>
        </p:txBody>
      </p:sp>
      <p:pic>
        <p:nvPicPr>
          <p:cNvPr id="4" name="Picture 3" descr="Screen shot 2012-01-04 at 3.47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274" y="3162299"/>
            <a:ext cx="4911725" cy="206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01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Aromatic Hydrocarbons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00143" cy="465856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There is more than one way of drawing its Lewis structure.</a:t>
            </a:r>
          </a:p>
          <a:p>
            <a:r>
              <a:rPr lang="en-US" sz="3200" b="1" dirty="0" smtClean="0"/>
              <a:t>Equivalent Lewis structures are called resonance structures.</a:t>
            </a:r>
          </a:p>
        </p:txBody>
      </p:sp>
      <p:pic>
        <p:nvPicPr>
          <p:cNvPr id="4" name="Picture 3" descr="Screen shot 2012-01-04 at 3.47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149" y="3575049"/>
            <a:ext cx="4911725" cy="206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564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Aromatic Hydrocarbons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00143" cy="4658566"/>
          </a:xfrm>
        </p:spPr>
        <p:txBody>
          <a:bodyPr>
            <a:normAutofit/>
          </a:bodyPr>
          <a:lstStyle/>
          <a:p>
            <a:endParaRPr lang="en-US" sz="3200" b="1" dirty="0" smtClean="0"/>
          </a:p>
          <a:p>
            <a:endParaRPr lang="en-US" sz="3200" b="1" dirty="0"/>
          </a:p>
          <a:p>
            <a:endParaRPr lang="en-US" sz="3200" b="1" dirty="0" smtClean="0"/>
          </a:p>
          <a:p>
            <a:r>
              <a:rPr lang="en-US" sz="3200" b="1" dirty="0" smtClean="0"/>
              <a:t>Can also be drawn as:</a:t>
            </a:r>
          </a:p>
          <a:p>
            <a:pPr marL="0" indent="0">
              <a:buNone/>
            </a:pPr>
            <a:endParaRPr lang="en-US" sz="3200" b="1" dirty="0" smtClean="0"/>
          </a:p>
        </p:txBody>
      </p:sp>
      <p:pic>
        <p:nvPicPr>
          <p:cNvPr id="4" name="Picture 3" descr="Screen shot 2012-01-04 at 3.47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274" y="1094204"/>
            <a:ext cx="4911725" cy="2068095"/>
          </a:xfrm>
          <a:prstGeom prst="rect">
            <a:avLst/>
          </a:prstGeom>
        </p:spPr>
      </p:pic>
      <p:pic>
        <p:nvPicPr>
          <p:cNvPr id="5" name="Picture 4" descr="Screen shot 2012-01-04 at 3.49.1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873" y="3289299"/>
            <a:ext cx="2759077" cy="30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086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4397374"/>
            <a:ext cx="8400143" cy="14938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/>
              <a:t>1,2-dimethylbenzene</a:t>
            </a:r>
          </a:p>
        </p:txBody>
      </p:sp>
      <p:pic>
        <p:nvPicPr>
          <p:cNvPr id="4" name="Picture 3" descr="Screen shot 2012-01-04 at 4.01.2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071" y="296022"/>
            <a:ext cx="3615221" cy="392112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88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Aromatic Hydrocarbons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00143" cy="465856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Some organic compounds have benzene as a branch. 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In this case, the branch name is “phenyl”</a:t>
            </a:r>
          </a:p>
        </p:txBody>
      </p:sp>
    </p:spTree>
    <p:extLst>
      <p:ext uri="{BB962C8B-B14F-4D97-AF65-F5344CB8AC3E}">
        <p14:creationId xmlns:p14="http://schemas.microsoft.com/office/powerpoint/2010/main" val="3112760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Aromatic Hydrocarbons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586108" cy="46585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Number 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branches.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compound</a:t>
            </a:r>
          </a:p>
          <a:p>
            <a:pPr marL="0" indent="0" algn="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1,4-diethyl, 2-methylbenzene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  <a:p>
            <a:pPr marL="514350" indent="-514350">
              <a:buFont typeface="+mj-lt"/>
              <a:buAutoNum type="arabicPeriod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5" name="Picture 4" descr="Screen shot 2012-01-04 at 3.53.3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273" y="1711325"/>
            <a:ext cx="37084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706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Aromatic Hydrocarbons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586108" cy="46585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Number 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branches.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compound</a:t>
            </a:r>
          </a:p>
          <a:p>
            <a:pPr marL="0" indent="0" algn="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2-phenylhexane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  <a:p>
            <a:pPr marL="514350" indent="-514350">
              <a:buFont typeface="+mj-lt"/>
              <a:buAutoNum type="arabicPeriod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5" name="Picture 4" descr="Screen shot 2012-01-04 at 3.52.3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550" y="1841500"/>
            <a:ext cx="3835400" cy="176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563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Aromatic Hydrocarbons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74983" cy="46585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Number 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branches.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compound</a:t>
            </a:r>
          </a:p>
          <a:p>
            <a:pPr marL="0" indent="0" algn="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1,2-diphenyl-1-ethene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  <a:p>
            <a:pPr marL="514350" indent="-514350">
              <a:buFont typeface="+mj-lt"/>
              <a:buAutoNum type="arabicPeriod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4" name="Picture 3" descr="Screen shot 2012-01-04 at 3.53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76" y="1676400"/>
            <a:ext cx="363220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24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Cycloalkanes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00143" cy="465856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Carbon atoms may bond to each other and form a cyclic structure</a:t>
            </a:r>
          </a:p>
          <a:p>
            <a:endParaRPr lang="en-US" sz="3200" b="1" dirty="0"/>
          </a:p>
          <a:p>
            <a:pPr marL="0" indent="0" algn="ctr">
              <a:buNone/>
            </a:pPr>
            <a:r>
              <a:rPr lang="en-US" sz="3200" b="1" dirty="0" smtClean="0"/>
              <a:t>becomes</a:t>
            </a:r>
          </a:p>
        </p:txBody>
      </p:sp>
      <p:pic>
        <p:nvPicPr>
          <p:cNvPr id="6" name="Picture 5" descr="Screen shot 2012-01-04 at 3.30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925" y="2463800"/>
            <a:ext cx="2044700" cy="1930400"/>
          </a:xfrm>
          <a:prstGeom prst="rect">
            <a:avLst/>
          </a:prstGeom>
        </p:spPr>
      </p:pic>
      <p:pic>
        <p:nvPicPr>
          <p:cNvPr id="7" name="Picture 6" descr="Screen shot 2012-01-04 at 3.31.1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1" y="2463800"/>
            <a:ext cx="20574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29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Cycloalkanes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00143" cy="46585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The ring that contains the greater number of carbon atoms is the </a:t>
            </a:r>
            <a:r>
              <a:rPr lang="en-US" sz="2800" b="1" u="sng" dirty="0" smtClean="0"/>
              <a:t>parent chain.</a:t>
            </a:r>
            <a:r>
              <a:rPr lang="en-US" sz="2800" b="1" dirty="0" smtClean="0"/>
              <a:t> 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The prefix “</a:t>
            </a:r>
            <a:r>
              <a:rPr lang="en-US" sz="2800" b="1" dirty="0" err="1" smtClean="0"/>
              <a:t>cyclo</a:t>
            </a:r>
            <a:r>
              <a:rPr lang="en-US" sz="2800" b="1" dirty="0" smtClean="0"/>
              <a:t>” is placed before the parent chain name.</a:t>
            </a:r>
          </a:p>
          <a:p>
            <a:pPr marL="3683000" indent="0">
              <a:buNone/>
            </a:pPr>
            <a:r>
              <a:rPr lang="en-US" b="1" dirty="0" smtClean="0"/>
              <a:t>Parent Chain = </a:t>
            </a:r>
            <a:r>
              <a:rPr lang="en-US" b="1" dirty="0" err="1" smtClean="0"/>
              <a:t>Cycloheptane</a:t>
            </a:r>
            <a:endParaRPr lang="en-US" b="1" dirty="0" smtClean="0"/>
          </a:p>
        </p:txBody>
      </p:sp>
      <p:pic>
        <p:nvPicPr>
          <p:cNvPr id="5" name="Picture 4" descr="Screen shot 2012-01-04 at 3.34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75" y="3465514"/>
            <a:ext cx="2159000" cy="24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851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Cycloalkanes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00143" cy="46585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b="1" dirty="0" smtClean="0"/>
              <a:t>The carbon atoms are numbered either clockwise or counterclockwise.</a:t>
            </a:r>
          </a:p>
          <a:p>
            <a:pPr marL="0" indent="0">
              <a:buNone/>
            </a:pPr>
            <a:r>
              <a:rPr lang="en-US" sz="2800" b="1" dirty="0" smtClean="0"/>
              <a:t>The lowest numbers are used to identify the placement of the branches.</a:t>
            </a:r>
          </a:p>
          <a:p>
            <a:pPr marL="3413125" indent="0">
              <a:buNone/>
            </a:pPr>
            <a:r>
              <a:rPr lang="en-US" sz="2800" b="1" dirty="0" smtClean="0"/>
              <a:t>1-ethyl</a:t>
            </a:r>
          </a:p>
          <a:p>
            <a:pPr marL="3413125" indent="0">
              <a:buNone/>
            </a:pPr>
            <a:r>
              <a:rPr lang="en-US" sz="2800" b="1" dirty="0" smtClean="0"/>
              <a:t>2,5-dimethyl</a:t>
            </a:r>
            <a:endParaRPr lang="en-US" sz="2800" b="1" dirty="0"/>
          </a:p>
        </p:txBody>
      </p:sp>
      <p:pic>
        <p:nvPicPr>
          <p:cNvPr id="4" name="Picture 3" descr="Screen shot 2012-01-04 at 3.34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" y="3622675"/>
            <a:ext cx="2159000" cy="24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130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Cycloalkanes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00143" cy="46585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b="1" dirty="0" smtClean="0"/>
              <a:t>Name the branches.</a:t>
            </a:r>
          </a:p>
          <a:p>
            <a:pPr marL="514350" indent="-514350">
              <a:buFont typeface="+mj-lt"/>
              <a:buAutoNum type="arabicPeriod" startAt="3"/>
            </a:pPr>
            <a:endParaRPr lang="en-US" sz="2800" b="1" dirty="0"/>
          </a:p>
          <a:p>
            <a:pPr marL="4222750" indent="0">
              <a:buNone/>
            </a:pPr>
            <a:r>
              <a:rPr lang="en-US" sz="2800" b="1" dirty="0"/>
              <a:t>1-ethyl</a:t>
            </a:r>
          </a:p>
          <a:p>
            <a:pPr marL="4222750" indent="0">
              <a:buNone/>
            </a:pPr>
            <a:r>
              <a:rPr lang="en-US" sz="2800" b="1" dirty="0"/>
              <a:t>2,5-dimethyl</a:t>
            </a:r>
          </a:p>
          <a:p>
            <a:pPr marL="4127500" indent="0">
              <a:buNone/>
            </a:pPr>
            <a:endParaRPr lang="en-US" sz="2800" b="1" dirty="0"/>
          </a:p>
        </p:txBody>
      </p:sp>
      <p:pic>
        <p:nvPicPr>
          <p:cNvPr id="5" name="Picture 4" descr="Screen shot 2012-01-04 at 3.34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63" y="2159000"/>
            <a:ext cx="3207415" cy="360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689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Cycloalkanes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00143" cy="46585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800" b="1" dirty="0" smtClean="0"/>
              <a:t>Name the compound.</a:t>
            </a:r>
          </a:p>
          <a:p>
            <a:pPr marL="514350" indent="-514350">
              <a:buFont typeface="+mj-lt"/>
              <a:buAutoNum type="arabicPeriod" startAt="4"/>
            </a:pPr>
            <a:endParaRPr lang="en-US" sz="2800" b="1" dirty="0"/>
          </a:p>
          <a:p>
            <a:pPr marL="514350" indent="-514350">
              <a:buFont typeface="+mj-lt"/>
              <a:buAutoNum type="arabicPeriod" startAt="4"/>
            </a:pPr>
            <a:endParaRPr lang="en-US" sz="2800" b="1" dirty="0" smtClean="0"/>
          </a:p>
          <a:p>
            <a:pPr marL="3984625" indent="0">
              <a:buNone/>
            </a:pPr>
            <a:r>
              <a:rPr lang="en-US" sz="2800" b="1" dirty="0" smtClean="0"/>
              <a:t>1-</a:t>
            </a:r>
            <a:r>
              <a:rPr lang="en-US" sz="2800" b="1" dirty="0" smtClean="0"/>
              <a:t>ethyl-2,5</a:t>
            </a:r>
            <a:r>
              <a:rPr lang="en-US" sz="2800" b="1" dirty="0" smtClean="0"/>
              <a:t>-dimethyl </a:t>
            </a:r>
            <a:r>
              <a:rPr lang="en-US" sz="2800" b="1" dirty="0" err="1" smtClean="0"/>
              <a:t>cycloheptane</a:t>
            </a:r>
            <a:endParaRPr lang="en-US" sz="2800" b="1" dirty="0"/>
          </a:p>
        </p:txBody>
      </p:sp>
      <p:pic>
        <p:nvPicPr>
          <p:cNvPr id="5" name="Picture 4" descr="Screen shot 2012-01-04 at 3.34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710" y="2159000"/>
            <a:ext cx="3207415" cy="360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907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Cycloalkanes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00143" cy="46585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If the ring structure is not the longest continuous carbon chain, then it is named as a branch with prefix “</a:t>
            </a:r>
            <a:r>
              <a:rPr lang="en-US" sz="2800" b="1" dirty="0" err="1" smtClean="0"/>
              <a:t>cyclo</a:t>
            </a:r>
            <a:r>
              <a:rPr lang="en-US" sz="2800" b="1" dirty="0" smtClean="0"/>
              <a:t>” and ends in “</a:t>
            </a:r>
            <a:r>
              <a:rPr lang="en-US" sz="2800" b="1" dirty="0" err="1" smtClean="0"/>
              <a:t>yl</a:t>
            </a:r>
            <a:r>
              <a:rPr lang="en-US" sz="2800" b="1" dirty="0" smtClean="0"/>
              <a:t>.”</a:t>
            </a:r>
          </a:p>
          <a:p>
            <a:pPr marL="4937125" indent="0">
              <a:buNone/>
            </a:pPr>
            <a:r>
              <a:rPr lang="en-US" b="1" u="sng" dirty="0" smtClean="0"/>
              <a:t>Parent:</a:t>
            </a:r>
            <a:r>
              <a:rPr lang="en-US" b="1" dirty="0" smtClean="0"/>
              <a:t> pentane</a:t>
            </a:r>
          </a:p>
          <a:p>
            <a:pPr marL="4937125" indent="0">
              <a:buNone/>
            </a:pPr>
            <a:r>
              <a:rPr lang="en-US" b="1" u="sng" dirty="0" smtClean="0"/>
              <a:t>Branch:</a:t>
            </a:r>
            <a:r>
              <a:rPr lang="en-US" b="1" dirty="0" smtClean="0"/>
              <a:t> 2-cyclobutyl</a:t>
            </a:r>
          </a:p>
          <a:p>
            <a:pPr marL="4937125" indent="0">
              <a:buNone/>
            </a:pPr>
            <a:r>
              <a:rPr lang="en-US" b="1" u="sng" dirty="0" smtClean="0"/>
              <a:t>Compound:</a:t>
            </a:r>
          </a:p>
          <a:p>
            <a:pPr marL="4937125" indent="0">
              <a:buNone/>
            </a:pPr>
            <a:r>
              <a:rPr lang="en-US" b="1" dirty="0" smtClean="0"/>
              <a:t>2-cyclobutylpentane</a:t>
            </a:r>
            <a:endParaRPr lang="en-US" b="1" dirty="0"/>
          </a:p>
        </p:txBody>
      </p:sp>
      <p:pic>
        <p:nvPicPr>
          <p:cNvPr id="4" name="Picture 3" descr="Screen shot 2012-01-04 at 3.40.0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50" y="2607106"/>
            <a:ext cx="4016375" cy="328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928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Cycloalkanes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5160630" cy="46585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Number the 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branches.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compound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1,3,5-trimethyl-cyclohexane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4" name="Picture 3" descr="Screen shot 2012-01-04 at 3.41.2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772" y="1733549"/>
            <a:ext cx="3393727" cy="293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855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Cycloalkanes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4716131" cy="465856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Number the 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branches.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</a:t>
            </a:r>
            <a:r>
              <a:rPr lang="en-US" sz="2800" b="1" dirty="0" smtClean="0"/>
              <a:t>compound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1,1-dimethyl-3-propyl-cyclopentane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  <a:p>
            <a:pPr marL="514350" indent="-514350">
              <a:buFont typeface="+mj-lt"/>
              <a:buAutoNum type="arabicPeriod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6" name="Picture 5" descr="Screen shot 2012-01-04 at 3.43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200" y="1708150"/>
            <a:ext cx="4150904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754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2462</TotalTime>
  <Words>366</Words>
  <Application>Microsoft Macintosh PowerPoint</Application>
  <PresentationFormat>On-screen Show (4:3)</PresentationFormat>
  <Paragraphs>89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Summer</vt:lpstr>
      <vt:lpstr>Cycloalkanes  &amp; Aromatic Rings</vt:lpstr>
      <vt:lpstr>Cycloalkanes</vt:lpstr>
      <vt:lpstr>Naming Cycloalkanes</vt:lpstr>
      <vt:lpstr>Naming Cycloalkanes</vt:lpstr>
      <vt:lpstr>Naming Cycloalkanes</vt:lpstr>
      <vt:lpstr>Naming Cycloalkanes</vt:lpstr>
      <vt:lpstr>Naming Cycloalkanes</vt:lpstr>
      <vt:lpstr>Naming Cycloalkanes</vt:lpstr>
      <vt:lpstr>Naming Cycloalkanes</vt:lpstr>
      <vt:lpstr>Naming Cycloalkanes</vt:lpstr>
      <vt:lpstr>Aromatic Hydrocarbons</vt:lpstr>
      <vt:lpstr>Aromatic Hydrocarbons</vt:lpstr>
      <vt:lpstr>Aromatic Hydrocarbons</vt:lpstr>
      <vt:lpstr>PowerPoint Presentation</vt:lpstr>
      <vt:lpstr>Naming Aromatic Hydrocarbons</vt:lpstr>
      <vt:lpstr>Naming Aromatic Hydrocarbons</vt:lpstr>
      <vt:lpstr>Naming Aromatic Hydrocarbons</vt:lpstr>
      <vt:lpstr>Naming Aromatic Hydrocarbons</vt:lpstr>
    </vt:vector>
  </TitlesOfParts>
  <Company>Delta Secondary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Chemistry</dc:title>
  <dc:creator>Sachie Motohashi</dc:creator>
  <cp:lastModifiedBy>User</cp:lastModifiedBy>
  <cp:revision>74</cp:revision>
  <dcterms:created xsi:type="dcterms:W3CDTF">2011-12-27T21:15:23Z</dcterms:created>
  <dcterms:modified xsi:type="dcterms:W3CDTF">2015-09-22T19:47:47Z</dcterms:modified>
</cp:coreProperties>
</file>