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306" r:id="rId4"/>
    <p:sldId id="308" r:id="rId5"/>
    <p:sldId id="309" r:id="rId6"/>
    <p:sldId id="311" r:id="rId7"/>
    <p:sldId id="299" r:id="rId8"/>
    <p:sldId id="312" r:id="rId9"/>
    <p:sldId id="313" r:id="rId10"/>
    <p:sldId id="314" r:id="rId11"/>
    <p:sldId id="315" r:id="rId12"/>
    <p:sldId id="316" r:id="rId13"/>
    <p:sldId id="317" r:id="rId14"/>
    <p:sldId id="3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2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br>
              <a:rPr lang="en-US" dirty="0" smtClean="0"/>
            </a:br>
            <a:r>
              <a:rPr lang="en-US" dirty="0" smtClean="0"/>
              <a:t>Groups</a:t>
            </a:r>
            <a:br>
              <a:rPr lang="en-US" dirty="0" smtClean="0"/>
            </a:br>
            <a:r>
              <a:rPr lang="en-US" sz="4400" dirty="0" smtClean="0"/>
              <a:t>Alkyl Halides</a:t>
            </a:r>
            <a:r>
              <a:rPr lang="en-US" sz="4400" smtClean="0"/>
              <a:t>, Alcohols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FG#2: Alcohols: R-OH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Naming alcohols: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b="1" dirty="0" smtClean="0"/>
              <a:t>The parent chain must contain the </a:t>
            </a:r>
            <a:r>
              <a:rPr lang="en-US" sz="3000" b="1" i="1" dirty="0" smtClean="0">
                <a:solidFill>
                  <a:srgbClr val="FF0000"/>
                </a:solidFill>
              </a:rPr>
              <a:t>atom attached </a:t>
            </a:r>
            <a:r>
              <a:rPr lang="en-US" sz="3000" b="1" dirty="0" smtClean="0"/>
              <a:t>to the –OH group. Number the carbon atoms in the parent chain so that the –OH group is given the lowest number.</a:t>
            </a:r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7047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FG#2: Alcohols: R-OH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Naming alcohols: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3000" b="1" dirty="0" smtClean="0"/>
              <a:t>The name of the parent chain ends with “-</a:t>
            </a:r>
            <a:r>
              <a:rPr lang="en-US" sz="3000" b="1" dirty="0" err="1" smtClean="0"/>
              <a:t>ol</a:t>
            </a:r>
            <a:r>
              <a:rPr lang="en-US" sz="3000" b="1" dirty="0" smtClean="0"/>
              <a:t>” instead of “-e”.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3000" b="1" dirty="0" smtClean="0"/>
              <a:t>Name and identify positions of the branches.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3000" b="1" dirty="0" smtClean="0"/>
              <a:t>Name the compound.</a:t>
            </a:r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7011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1-Ethanol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2-01-07 at 6.05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1984374"/>
            <a:ext cx="3370792" cy="10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0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3-methyl-1-butanol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7 at 6.0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399" y="1987550"/>
            <a:ext cx="4176059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89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2-propanol</a:t>
            </a:r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2-01-07 at 6.07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76" y="1724025"/>
            <a:ext cx="2784475" cy="201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1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Draw the structure for C</a:t>
            </a:r>
            <a:r>
              <a:rPr lang="en-US" sz="3200" b="1" baseline="-25000" dirty="0" smtClean="0"/>
              <a:t>5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12</a:t>
            </a:r>
          </a:p>
          <a:p>
            <a:r>
              <a:rPr lang="en-US" sz="3200" b="1" dirty="0" smtClean="0"/>
              <a:t>Pentane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2-methylbutane</a:t>
            </a:r>
          </a:p>
        </p:txBody>
      </p:sp>
      <p:pic>
        <p:nvPicPr>
          <p:cNvPr id="4" name="Picture 3" descr="Screen shot 2012-01-07 at 5.4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1974849"/>
            <a:ext cx="3244850" cy="1313769"/>
          </a:xfrm>
          <a:prstGeom prst="rect">
            <a:avLst/>
          </a:prstGeom>
        </p:spPr>
      </p:pic>
      <p:pic>
        <p:nvPicPr>
          <p:cNvPr id="5" name="Picture 4" descr="Screen shot 2012-01-07 at 5.41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44874"/>
            <a:ext cx="3238500" cy="239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Structures that have the same molecular formula but different chemical properties</a:t>
            </a:r>
          </a:p>
          <a:p>
            <a:r>
              <a:rPr lang="en-US" sz="2800" b="1" dirty="0"/>
              <a:t>As the number of carbons increases, the number of structural isomers increases.</a:t>
            </a:r>
          </a:p>
          <a:p>
            <a:r>
              <a:rPr lang="en-US" sz="2800" b="1" i="1" dirty="0" smtClean="0"/>
              <a:t>Pentane and 2-methylbutane are structural isomers. There is one more structural isomer. Can you find it? </a:t>
            </a:r>
          </a:p>
        </p:txBody>
      </p:sp>
    </p:spTree>
    <p:extLst>
      <p:ext uri="{BB962C8B-B14F-4D97-AF65-F5344CB8AC3E}">
        <p14:creationId xmlns:p14="http://schemas.microsoft.com/office/powerpoint/2010/main" val="1857335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2,2-dimethylpropane</a:t>
            </a:r>
          </a:p>
          <a:p>
            <a:r>
              <a:rPr lang="en-US" sz="3200" b="1" dirty="0" smtClean="0"/>
              <a:t>There are numerous hydrocarbon isomers</a:t>
            </a:r>
          </a:p>
        </p:txBody>
      </p:sp>
      <p:pic>
        <p:nvPicPr>
          <p:cNvPr id="4" name="Picture 3" descr="Screen shot 2012-01-07 at 5.44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25" y="1232648"/>
            <a:ext cx="3003550" cy="220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3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 atom, group of atoms or type of bond in an organic molecule that react in a predictable manner.</a:t>
            </a:r>
          </a:p>
          <a:p>
            <a:r>
              <a:rPr lang="en-US" sz="3200" b="1" dirty="0"/>
              <a:t>Symbol “R” is used to represent the hydrocarbon fragment of the organic molecule </a:t>
            </a:r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1505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FG#1: Alkyl Halides: R-X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X = F, </a:t>
            </a:r>
            <a:r>
              <a:rPr lang="en-US" sz="3200" b="1" dirty="0" err="1" smtClean="0"/>
              <a:t>Cl</a:t>
            </a:r>
            <a:r>
              <a:rPr lang="en-US" sz="3200" b="1" dirty="0" smtClean="0"/>
              <a:t>, I or Br</a:t>
            </a:r>
          </a:p>
          <a:p>
            <a:r>
              <a:rPr lang="en-US" sz="3200" b="1" dirty="0" smtClean="0"/>
              <a:t>Organic compounds containing halogens are called alkyl halides</a:t>
            </a:r>
          </a:p>
          <a:p>
            <a:r>
              <a:rPr lang="en-US" sz="3200" b="1" dirty="0" smtClean="0"/>
              <a:t>The prefixes are:</a:t>
            </a:r>
          </a:p>
          <a:p>
            <a:r>
              <a:rPr lang="en-US" sz="2800" b="1" dirty="0" smtClean="0"/>
              <a:t>F= </a:t>
            </a:r>
            <a:r>
              <a:rPr lang="en-US" sz="2800" b="1" dirty="0" err="1" smtClean="0"/>
              <a:t>fluoro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Cl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chloro</a:t>
            </a:r>
            <a:r>
              <a:rPr lang="en-US" sz="2800" b="1" dirty="0" smtClean="0"/>
              <a:t>, Br = </a:t>
            </a:r>
            <a:r>
              <a:rPr lang="en-US" sz="2800" b="1" dirty="0" err="1" smtClean="0"/>
              <a:t>bromo</a:t>
            </a:r>
            <a:r>
              <a:rPr lang="en-US" sz="2800" b="1" dirty="0" smtClean="0"/>
              <a:t>, I = </a:t>
            </a:r>
            <a:r>
              <a:rPr lang="en-US" sz="2800" b="1" dirty="0" err="1" smtClean="0"/>
              <a:t>iodo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5895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Alkyl Halides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4-bromo, 2-chloropentane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2-01-07 at 5.57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474" y="1651000"/>
            <a:ext cx="4288259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Alkyl Halides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1-chlorobenzene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7 at 5.57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025" y="1232647"/>
            <a:ext cx="1689100" cy="28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0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FG#2: Alcohols: R-OH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Organic compounds containing a hydroxyl (-OH) group are called alcohols</a:t>
            </a:r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772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2245</TotalTime>
  <Words>367</Words>
  <Application>Microsoft Macintosh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Functional  Groups Alkyl Halides, Alcohols</vt:lpstr>
      <vt:lpstr>Isomers</vt:lpstr>
      <vt:lpstr>Isomers</vt:lpstr>
      <vt:lpstr>Isomers</vt:lpstr>
      <vt:lpstr>Functional Group</vt:lpstr>
      <vt:lpstr>FG#1: Alkyl Halides: R-X</vt:lpstr>
      <vt:lpstr>Naming Alkyl Halides</vt:lpstr>
      <vt:lpstr>Naming Alkyl Halides</vt:lpstr>
      <vt:lpstr>FG#2: Alcohols: R-OH</vt:lpstr>
      <vt:lpstr>FG#2: Alcohols: R-OH</vt:lpstr>
      <vt:lpstr>FG#2: Alcohols: R-OH</vt:lpstr>
      <vt:lpstr>Naming Alcohols</vt:lpstr>
      <vt:lpstr>Naming Alcohols</vt:lpstr>
      <vt:lpstr>Naming Alcohols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User</cp:lastModifiedBy>
  <cp:revision>86</cp:revision>
  <dcterms:created xsi:type="dcterms:W3CDTF">2011-12-27T21:15:23Z</dcterms:created>
  <dcterms:modified xsi:type="dcterms:W3CDTF">2015-09-24T18:35:28Z</dcterms:modified>
</cp:coreProperties>
</file>