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sldIdLst>
    <p:sldId id="256" r:id="rId2"/>
    <p:sldId id="259" r:id="rId3"/>
    <p:sldId id="320" r:id="rId4"/>
    <p:sldId id="319" r:id="rId5"/>
    <p:sldId id="322" r:id="rId6"/>
    <p:sldId id="323" r:id="rId7"/>
    <p:sldId id="324" r:id="rId8"/>
    <p:sldId id="325" r:id="rId9"/>
    <p:sldId id="326" r:id="rId10"/>
    <p:sldId id="327" r:id="rId11"/>
    <p:sldId id="311" r:id="rId12"/>
    <p:sldId id="312" r:id="rId13"/>
    <p:sldId id="328" r:id="rId14"/>
    <p:sldId id="313" r:id="rId15"/>
    <p:sldId id="329" r:id="rId16"/>
    <p:sldId id="330" r:id="rId17"/>
    <p:sldId id="33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3" d="100"/>
          <a:sy n="63" d="100"/>
        </p:scale>
        <p:origin x="-2104" y="-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i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597025"/>
            <a:ext cx="7583488" cy="1679575"/>
          </a:xfrm>
        </p:spPr>
        <p:txBody>
          <a:bodyPr anchor="b" anchorCtr="0"/>
          <a:lstStyle>
            <a:lvl1pPr>
              <a:defRPr sz="54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276600"/>
            <a:ext cx="7583487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7892" y="838200"/>
            <a:ext cx="3474720" cy="4572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25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3" y="1371600"/>
            <a:ext cx="7583488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2743200"/>
            <a:ext cx="4114800" cy="28194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65760" indent="-365760">
              <a:defRPr/>
            </a:lvl1pPr>
            <a:lvl2pPr marL="731520" indent="-365760">
              <a:defRPr/>
            </a:lvl2pPr>
            <a:lvl3pPr marL="1097280" indent="-365760">
              <a:defRPr/>
            </a:lvl3pPr>
            <a:lvl4pPr marL="1463040" indent="-365760">
              <a:defRPr/>
            </a:lvl4pPr>
            <a:lvl5pPr marL="1828800" indent="-365760">
              <a:defRPr/>
            </a:lvl5pPr>
            <a:lvl6pPr marL="2194560" indent="-365760">
              <a:defRPr/>
            </a:lvl6pPr>
            <a:lvl7pPr marL="2560320" indent="-365760">
              <a:defRPr/>
            </a:lvl7pPr>
            <a:lvl8pPr marL="2926080" indent="-365760">
              <a:defRPr/>
            </a:lvl8pPr>
            <a:lvl9pPr marL="3291840" indent="-365760">
              <a:defRPr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Vertic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05301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0"/>
            <a:ext cx="6019800" cy="505301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12" y="3254188"/>
            <a:ext cx="7580376" cy="168536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4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457200"/>
            <a:ext cx="4114800" cy="27432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812" y="4953000"/>
            <a:ext cx="7580376" cy="9144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1627188"/>
            <a:ext cx="7580376" cy="1682496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3309411"/>
            <a:ext cx="7580376" cy="1755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788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216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216" y="2174875"/>
            <a:ext cx="3529584" cy="3716338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tabLst/>
              <a:defRPr sz="1800"/>
            </a:lvl6pPr>
            <a:lvl7pPr marL="1603375" indent="-231775">
              <a:tabLst/>
              <a:defRPr sz="1800"/>
            </a:lvl7pPr>
            <a:lvl8pPr marL="1828800" indent="-231775">
              <a:tabLst/>
              <a:defRPr sz="1800"/>
            </a:lvl8pPr>
            <a:lvl9pPr marL="2060575" indent="-231775">
              <a:tabLst/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29584" cy="3716338"/>
          </a:xfrm>
        </p:spPr>
        <p:txBody>
          <a:bodyPr>
            <a:noAutofit/>
          </a:bodyPr>
          <a:lstStyle>
            <a:lvl1pPr marL="2317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9144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1461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13716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16033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18288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0605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15-09-28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15-09-28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92" y="838200"/>
            <a:ext cx="3474720" cy="4572000"/>
          </a:xfrm>
        </p:spPr>
        <p:txBody>
          <a:bodyPr>
            <a:normAutofit/>
          </a:bodyPr>
          <a:lstStyle>
            <a:lvl1pPr marL="282575" indent="-282575">
              <a:defRPr sz="2400"/>
            </a:lvl1pPr>
            <a:lvl2pPr marL="573088" indent="-282575">
              <a:defRPr sz="2200"/>
            </a:lvl2pPr>
            <a:lvl3pPr marL="855663" indent="-282575">
              <a:defRPr sz="20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15-09-28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ext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675" y="1600200"/>
            <a:ext cx="723265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15-09-28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172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</p:sldLayoutIdLst>
  <p:txStyles>
    <p:titleStyle>
      <a:lvl1pPr algn="ctr" defTabSz="914400" rtl="0" eaLnBrk="1" latinLnBrk="0" hangingPunct="1">
        <a:lnSpc>
          <a:spcPct val="95000"/>
        </a:lnSpc>
        <a:spcBef>
          <a:spcPct val="0"/>
        </a:spcBef>
        <a:buNone/>
        <a:defRPr sz="4800" b="1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spcAft>
          <a:spcPts val="0"/>
        </a:spcAft>
        <a:buSzPct val="90000"/>
        <a:buFont typeface="Wingdings" pitchFamily="2" charset="2"/>
        <a:buChar char=""/>
        <a:defRPr sz="24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22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20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Functional </a:t>
            </a:r>
            <a:br>
              <a:rPr lang="en-US" dirty="0" smtClean="0"/>
            </a:br>
            <a:r>
              <a:rPr lang="en-US" dirty="0" smtClean="0"/>
              <a:t>Groups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246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098" y="1600200"/>
            <a:ext cx="8143678" cy="4291013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So far….</a:t>
            </a:r>
          </a:p>
          <a:p>
            <a:r>
              <a:rPr lang="en-US" sz="3200" b="1" dirty="0" smtClean="0"/>
              <a:t>FG #1: Alkyl Halides 	R-X</a:t>
            </a:r>
          </a:p>
          <a:p>
            <a:r>
              <a:rPr lang="en-US" sz="3200" b="1" dirty="0" smtClean="0"/>
              <a:t>FG #2: Alcohols	R-OH</a:t>
            </a:r>
          </a:p>
          <a:p>
            <a:pPr marL="0" indent="0">
              <a:buNone/>
            </a:pPr>
            <a:r>
              <a:rPr lang="en-US" sz="3200" b="1" dirty="0" smtClean="0"/>
              <a:t>Next….</a:t>
            </a:r>
          </a:p>
          <a:p>
            <a:r>
              <a:rPr lang="en-US" sz="3200" b="1" dirty="0" smtClean="0"/>
              <a:t>FG #3: Aldehydes	RH=O</a:t>
            </a:r>
          </a:p>
          <a:p>
            <a:r>
              <a:rPr lang="en-US" sz="3200" b="1" dirty="0" smtClean="0"/>
              <a:t>FG #4 Ketones		R=O</a:t>
            </a:r>
          </a:p>
        </p:txBody>
      </p:sp>
    </p:spTree>
    <p:extLst>
      <p:ext uri="{BB962C8B-B14F-4D97-AF65-F5344CB8AC3E}">
        <p14:creationId xmlns:p14="http://schemas.microsoft.com/office/powerpoint/2010/main" val="3852268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142" y="89647"/>
            <a:ext cx="7963809" cy="1143000"/>
          </a:xfrm>
        </p:spPr>
        <p:txBody>
          <a:bodyPr/>
          <a:lstStyle/>
          <a:p>
            <a:r>
              <a:rPr lang="en-US" dirty="0" smtClean="0"/>
              <a:t>FG#3: Aldehydes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2" y="2176823"/>
            <a:ext cx="8400143" cy="4333489"/>
          </a:xfrm>
        </p:spPr>
        <p:txBody>
          <a:bodyPr>
            <a:normAutofit/>
          </a:bodyPr>
          <a:lstStyle/>
          <a:p>
            <a:r>
              <a:rPr lang="en-US" sz="3200" b="1" dirty="0"/>
              <a:t>Organic compounds containing an oxygen at the </a:t>
            </a:r>
            <a:r>
              <a:rPr lang="en-US" sz="3200" b="1" i="1" dirty="0">
                <a:solidFill>
                  <a:srgbClr val="FF0000"/>
                </a:solidFill>
              </a:rPr>
              <a:t>END</a:t>
            </a:r>
            <a:r>
              <a:rPr lang="en-US" sz="3200" b="1" dirty="0"/>
              <a:t> of a parent chain double bonded to a carbon.</a:t>
            </a:r>
          </a:p>
          <a:p>
            <a:r>
              <a:rPr lang="en-US" sz="3200" b="1" dirty="0" smtClean="0"/>
              <a:t>To name aldehydes remove the “</a:t>
            </a:r>
            <a:r>
              <a:rPr lang="en-US" sz="3200" b="1" i="1" dirty="0" smtClean="0">
                <a:solidFill>
                  <a:srgbClr val="FF0000"/>
                </a:solidFill>
              </a:rPr>
              <a:t>-e</a:t>
            </a:r>
            <a:r>
              <a:rPr lang="en-US" sz="3200" b="1" dirty="0" smtClean="0"/>
              <a:t>” from </a:t>
            </a:r>
            <a:r>
              <a:rPr lang="en-US" sz="3200" b="1" dirty="0"/>
              <a:t>the </a:t>
            </a:r>
            <a:r>
              <a:rPr lang="en-US" sz="3200" b="1" dirty="0" smtClean="0"/>
              <a:t>end of the parent chain and replace it with “</a:t>
            </a:r>
            <a:r>
              <a:rPr lang="en-US" sz="3200" b="1" i="1" dirty="0" smtClean="0">
                <a:solidFill>
                  <a:srgbClr val="FF0000"/>
                </a:solidFill>
              </a:rPr>
              <a:t>-al</a:t>
            </a:r>
            <a:r>
              <a:rPr lang="en-US" sz="3200" b="1" dirty="0" smtClean="0"/>
              <a:t>”</a:t>
            </a:r>
          </a:p>
          <a:p>
            <a:endParaRPr lang="en-US" sz="3200" b="1" dirty="0" smtClean="0"/>
          </a:p>
        </p:txBody>
      </p:sp>
      <p:pic>
        <p:nvPicPr>
          <p:cNvPr id="4" name="Picture 3" descr="Screen Shot 2015-09-24 at 12.00.0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240" y="0"/>
            <a:ext cx="2065760" cy="2176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956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Aldehydes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2" y="1232648"/>
            <a:ext cx="8474983" cy="465856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Number 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Name the branches.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Name the compound</a:t>
            </a:r>
          </a:p>
          <a:p>
            <a:pPr marL="0" indent="0" algn="r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1-ethanal</a:t>
            </a:r>
            <a:endParaRPr lang="en-US" sz="3600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800" b="1" dirty="0" smtClean="0"/>
          </a:p>
          <a:p>
            <a:pPr marL="0" indent="0" algn="r">
              <a:buNone/>
            </a:pPr>
            <a:endParaRPr lang="en-US" sz="2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0725" y="1232647"/>
            <a:ext cx="3073400" cy="264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109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Aldehydes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2" y="1232648"/>
            <a:ext cx="8474983" cy="465856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Number 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Name the branches.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Name the compound</a:t>
            </a:r>
          </a:p>
          <a:p>
            <a:pPr marL="0" indent="0" algn="r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2-</a:t>
            </a:r>
            <a:r>
              <a:rPr lang="en-US" sz="3600" b="1" smtClean="0">
                <a:solidFill>
                  <a:srgbClr val="FF0000"/>
                </a:solidFill>
              </a:rPr>
              <a:t>chloro</a:t>
            </a:r>
            <a:r>
              <a:rPr lang="en-US" sz="3600" b="1" smtClean="0">
                <a:solidFill>
                  <a:srgbClr val="FF0000"/>
                </a:solidFill>
              </a:rPr>
              <a:t>-1-pentanal</a:t>
            </a:r>
            <a:endParaRPr lang="en-US" sz="3600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800" b="1" dirty="0" smtClean="0"/>
          </a:p>
          <a:p>
            <a:pPr marL="0" indent="0" algn="r">
              <a:buNone/>
            </a:pPr>
            <a:endParaRPr lang="en-US" sz="2800" b="1" dirty="0"/>
          </a:p>
        </p:txBody>
      </p:sp>
      <p:pic>
        <p:nvPicPr>
          <p:cNvPr id="4" name="Picture 3" descr="Screen Shot 2015-09-24 at 12.06.4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634" y="1390748"/>
            <a:ext cx="4139366" cy="2335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618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FG#4: Ketones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9142" y="2176823"/>
            <a:ext cx="8400143" cy="43334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Char char=""/>
              <a:defRPr sz="2400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1000"/>
              </a:spcBef>
              <a:spcAft>
                <a:spcPts val="0"/>
              </a:spcAft>
              <a:buSzPct val="90000"/>
              <a:buFont typeface="Wingdings" pitchFamily="2" charset="2"/>
              <a:buChar char=""/>
              <a:defRPr sz="2200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1000"/>
              </a:spcBef>
              <a:spcAft>
                <a:spcPts val="0"/>
              </a:spcAft>
              <a:buSzPct val="90000"/>
              <a:buFont typeface="Wingdings" pitchFamily="2" charset="2"/>
              <a:buChar char=""/>
              <a:defRPr sz="2000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1000"/>
              </a:spcBef>
              <a:spcAft>
                <a:spcPts val="0"/>
              </a:spcAft>
              <a:buSzPct val="90000"/>
              <a:buFont typeface="Wingdings" pitchFamily="2" charset="2"/>
              <a:buChar char=""/>
              <a:defRPr sz="1800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1000"/>
              </a:spcBef>
              <a:spcAft>
                <a:spcPts val="0"/>
              </a:spcAft>
              <a:buSzPct val="90000"/>
              <a:buFont typeface="Wingdings" pitchFamily="2" charset="2"/>
              <a:buChar char=""/>
              <a:defRPr sz="1800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743200" indent="-457200" algn="l" defTabSz="914400" rtl="0" eaLnBrk="1" latinLnBrk="0" hangingPunct="1">
              <a:spcBef>
                <a:spcPts val="1000"/>
              </a:spcBef>
              <a:buSzPct val="90000"/>
              <a:buFont typeface="Wingdings" pitchFamily="2" charset="2"/>
              <a:buChar char="{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3200400" indent="-457200" algn="l" defTabSz="914400" rtl="0" eaLnBrk="1" latinLnBrk="0" hangingPunct="1">
              <a:spcBef>
                <a:spcPts val="1000"/>
              </a:spcBef>
              <a:buSzPct val="90000"/>
              <a:buFont typeface="Wingdings" pitchFamily="2" charset="2"/>
              <a:buChar char="|"/>
              <a:defRPr lang="en-US" sz="1800" kern="1200" baseline="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3657600" indent="-457200" algn="l" defTabSz="914400" rtl="0" eaLnBrk="1" latinLnBrk="0" hangingPunct="1">
              <a:spcBef>
                <a:spcPts val="1000"/>
              </a:spcBef>
              <a:buSzPct val="90000"/>
              <a:buFont typeface="Wingdings" pitchFamily="2" charset="2"/>
              <a:buChar char="{"/>
              <a:defRPr lang="en-US" sz="1800" kern="1200" baseline="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4114800" indent="-457200" algn="l" defTabSz="914400" rtl="0" eaLnBrk="1" latinLnBrk="0" hangingPunct="1">
              <a:spcBef>
                <a:spcPts val="1000"/>
              </a:spcBef>
              <a:buSzPct val="90000"/>
              <a:buFont typeface="Wingdings" pitchFamily="2" charset="2"/>
              <a:buChar char="|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smtClean="0"/>
              <a:t>Organic compounds containing an oxygen in the </a:t>
            </a:r>
            <a:r>
              <a:rPr lang="en-US" sz="3200" b="1" i="1" dirty="0" smtClean="0">
                <a:solidFill>
                  <a:srgbClr val="FF0000"/>
                </a:solidFill>
              </a:rPr>
              <a:t>middle</a:t>
            </a:r>
            <a:r>
              <a:rPr lang="en-US" sz="3200" b="1" dirty="0" smtClean="0"/>
              <a:t> of a parent chain double bonded to a carbon.</a:t>
            </a:r>
          </a:p>
          <a:p>
            <a:r>
              <a:rPr lang="en-US" sz="3200" b="1" dirty="0" smtClean="0"/>
              <a:t>To name aldehydes remove the “</a:t>
            </a:r>
            <a:r>
              <a:rPr lang="en-US" sz="3200" b="1" i="1" dirty="0" smtClean="0">
                <a:solidFill>
                  <a:srgbClr val="FF0000"/>
                </a:solidFill>
              </a:rPr>
              <a:t>-e</a:t>
            </a:r>
            <a:r>
              <a:rPr lang="en-US" sz="3200" b="1" dirty="0" smtClean="0"/>
              <a:t>” from the end of the parent chain and replace it with “</a:t>
            </a:r>
            <a:r>
              <a:rPr lang="en-US" sz="3200" b="1" i="1" dirty="0" smtClean="0">
                <a:solidFill>
                  <a:srgbClr val="FF0000"/>
                </a:solidFill>
              </a:rPr>
              <a:t>-one</a:t>
            </a:r>
            <a:r>
              <a:rPr lang="en-US" sz="3200" b="1" dirty="0" smtClean="0"/>
              <a:t>”</a:t>
            </a:r>
          </a:p>
          <a:p>
            <a:endParaRPr lang="en-US" sz="3200" b="1" dirty="0" smtClean="0"/>
          </a:p>
        </p:txBody>
      </p:sp>
      <p:pic>
        <p:nvPicPr>
          <p:cNvPr id="6" name="Picture 5" descr="Screen Shot 2015-09-24 at 12.10.0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6047" y="0"/>
            <a:ext cx="2287953" cy="2015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21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Ketones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2" y="1232648"/>
            <a:ext cx="8474983" cy="465856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Number 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Name the branches.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Name the compound</a:t>
            </a:r>
          </a:p>
          <a:p>
            <a:pPr marL="0" indent="0" algn="r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2-pentanone</a:t>
            </a:r>
            <a:endParaRPr lang="en-US" sz="3600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800" b="1" dirty="0" smtClean="0"/>
          </a:p>
          <a:p>
            <a:pPr marL="0" indent="0" algn="r">
              <a:buNone/>
            </a:pPr>
            <a:endParaRPr lang="en-US" sz="2800" b="1" dirty="0"/>
          </a:p>
        </p:txBody>
      </p:sp>
      <p:pic>
        <p:nvPicPr>
          <p:cNvPr id="4" name="Picture 3" descr="Screen Shot 2015-09-24 at 12.10.1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4954" y="1392123"/>
            <a:ext cx="4129046" cy="2195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419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Ketones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2" y="1232648"/>
            <a:ext cx="8474983" cy="465856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Number 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Name the branches.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Name the compound</a:t>
            </a:r>
          </a:p>
          <a:p>
            <a:pPr marL="0" indent="0" algn="r"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pPr marL="0" indent="0" algn="r">
              <a:buNone/>
            </a:pPr>
            <a:r>
              <a:rPr lang="en-US" sz="3600" b="1" dirty="0">
                <a:solidFill>
                  <a:srgbClr val="FF0000"/>
                </a:solidFill>
              </a:rPr>
              <a:t>3</a:t>
            </a:r>
            <a:r>
              <a:rPr lang="en-US" sz="3600" b="1" dirty="0" smtClean="0">
                <a:solidFill>
                  <a:srgbClr val="FF0000"/>
                </a:solidFill>
              </a:rPr>
              <a:t>-methyl-2-butanone</a:t>
            </a:r>
            <a:endParaRPr lang="en-US" sz="3600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800" b="1" dirty="0" smtClean="0"/>
          </a:p>
          <a:p>
            <a:pPr marL="0" indent="0" algn="r">
              <a:buNone/>
            </a:pPr>
            <a:endParaRPr lang="en-US" sz="2800" b="1" dirty="0"/>
          </a:p>
        </p:txBody>
      </p:sp>
      <p:pic>
        <p:nvPicPr>
          <p:cNvPr id="5" name="Picture 4" descr="Screen Shot 2015-09-24 at 12.10.2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8547" y="1232647"/>
            <a:ext cx="2935453" cy="2904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24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Ketones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2" y="1232648"/>
            <a:ext cx="8474983" cy="465856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Number 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Name the branches.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Name the compound</a:t>
            </a:r>
          </a:p>
          <a:p>
            <a:pPr marL="0" indent="0" algn="r"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pPr marL="0" indent="0" algn="r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2,3-hexandione</a:t>
            </a:r>
            <a:endParaRPr lang="en-US" sz="3600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800" b="1" dirty="0" smtClean="0"/>
          </a:p>
          <a:p>
            <a:pPr marL="0" indent="0" algn="r">
              <a:buNone/>
            </a:pPr>
            <a:endParaRPr lang="en-US" sz="2800" b="1" dirty="0"/>
          </a:p>
        </p:txBody>
      </p:sp>
      <p:pic>
        <p:nvPicPr>
          <p:cNvPr id="4" name="Picture 3" descr="Screen Shot 2015-09-24 at 12.12.5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3293" y="1232648"/>
            <a:ext cx="3850707" cy="2265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785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Cis</a:t>
            </a:r>
            <a:r>
              <a:rPr lang="en-US" dirty="0"/>
              <a:t> </a:t>
            </a:r>
            <a:r>
              <a:rPr lang="en-US" dirty="0" smtClean="0"/>
              <a:t>- Trans Isomerism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2" y="1232648"/>
            <a:ext cx="8400143" cy="46585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Draw the structure for 2-butene</a:t>
            </a:r>
          </a:p>
          <a:p>
            <a:endParaRPr lang="en-US" sz="3200" b="1" dirty="0" smtClean="0"/>
          </a:p>
          <a:p>
            <a:endParaRPr lang="en-US" sz="3200" b="1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2697" y="2350595"/>
            <a:ext cx="3951257" cy="2547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29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Cis</a:t>
            </a:r>
            <a:r>
              <a:rPr lang="en-US" dirty="0"/>
              <a:t> </a:t>
            </a:r>
            <a:r>
              <a:rPr lang="en-US" dirty="0" smtClean="0"/>
              <a:t>- Trans Isomerism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734" y="1232648"/>
            <a:ext cx="8748407" cy="46585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 smtClean="0"/>
              <a:t>Is there any other way to draw this structure?</a:t>
            </a:r>
            <a:endParaRPr lang="en-US" sz="3000" b="1" baseline="-25000" dirty="0" smtClean="0"/>
          </a:p>
          <a:p>
            <a:r>
              <a:rPr lang="en-US" sz="3200" b="1" i="1" dirty="0" smtClean="0"/>
              <a:t>trans</a:t>
            </a:r>
            <a:r>
              <a:rPr lang="en-US" sz="3200" b="1" dirty="0" smtClean="0"/>
              <a:t>-</a:t>
            </a:r>
            <a:r>
              <a:rPr lang="en-US" sz="3200" b="1" dirty="0" smtClean="0"/>
              <a:t>2-butene		</a:t>
            </a:r>
            <a:r>
              <a:rPr lang="en-US" sz="3200" b="1" i="1" dirty="0" smtClean="0"/>
              <a:t>cis</a:t>
            </a:r>
            <a:r>
              <a:rPr lang="en-US" sz="3200" b="1" dirty="0" smtClean="0"/>
              <a:t>-</a:t>
            </a:r>
            <a:r>
              <a:rPr lang="en-US" sz="3200" b="1" dirty="0" smtClean="0"/>
              <a:t>2-butene</a:t>
            </a:r>
          </a:p>
          <a:p>
            <a:endParaRPr lang="en-US" sz="3200" b="1" dirty="0" smtClean="0"/>
          </a:p>
          <a:p>
            <a:endParaRPr lang="en-US" sz="3200" b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732460"/>
            <a:ext cx="3448948" cy="26650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8144" y="2732460"/>
            <a:ext cx="3729160" cy="2883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269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Cis</a:t>
            </a:r>
            <a:r>
              <a:rPr lang="en-US" dirty="0"/>
              <a:t> - Trans Isomerism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098" y="1600200"/>
            <a:ext cx="8143678" cy="4291013"/>
          </a:xfrm>
        </p:spPr>
        <p:txBody>
          <a:bodyPr/>
          <a:lstStyle/>
          <a:p>
            <a:r>
              <a:rPr lang="en-US" sz="2800" b="1" dirty="0" smtClean="0"/>
              <a:t>So what’s the difference?</a:t>
            </a:r>
          </a:p>
          <a:p>
            <a:r>
              <a:rPr lang="en-US" sz="2800" b="1" dirty="0" smtClean="0"/>
              <a:t>A lot!</a:t>
            </a:r>
          </a:p>
          <a:p>
            <a:r>
              <a:rPr lang="en-US" sz="2800" b="1" dirty="0" smtClean="0"/>
              <a:t>The double bond “</a:t>
            </a:r>
            <a:r>
              <a:rPr lang="en-US" sz="2800" b="1" dirty="0" smtClean="0"/>
              <a:t>locks” </a:t>
            </a:r>
            <a:r>
              <a:rPr lang="en-US" sz="2800" b="1" dirty="0" smtClean="0"/>
              <a:t>the molecule in place and changes the properties of the compound.</a:t>
            </a:r>
          </a:p>
          <a:p>
            <a:r>
              <a:rPr lang="en-US" sz="2800" b="1" i="1" dirty="0" smtClean="0">
                <a:solidFill>
                  <a:srgbClr val="FF0000"/>
                </a:solidFill>
              </a:rPr>
              <a:t>One compound may be life saving… another may be deadly…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1211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Cis</a:t>
            </a:r>
            <a:r>
              <a:rPr lang="en-US" dirty="0"/>
              <a:t> - Trans Isomerism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892" y="1232647"/>
            <a:ext cx="8557394" cy="4935017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/>
              <a:t>Naming </a:t>
            </a:r>
            <a:r>
              <a:rPr lang="en-US" sz="3200" b="1" dirty="0" err="1" smtClean="0"/>
              <a:t>Cis</a:t>
            </a:r>
            <a:r>
              <a:rPr lang="en-US" sz="3200" b="1" dirty="0" smtClean="0"/>
              <a:t>-Trans Alkene’s: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b="1" dirty="0" smtClean="0"/>
              <a:t>The parent chain must contain the double bond. </a:t>
            </a:r>
          </a:p>
          <a:p>
            <a:pPr marL="971550" lvl="1" indent="-514350">
              <a:buFont typeface="+mj-lt"/>
              <a:buAutoNum type="arabicPeriod" startAt="2"/>
            </a:pPr>
            <a:r>
              <a:rPr lang="en-US" sz="2800" b="1" dirty="0"/>
              <a:t>The name of the parent chain ends with </a:t>
            </a:r>
            <a:r>
              <a:rPr lang="en-US" sz="2800" b="1" dirty="0" smtClean="0"/>
              <a:t>“</a:t>
            </a:r>
            <a:r>
              <a:rPr lang="en-US" sz="2800" b="1" dirty="0" err="1" smtClean="0"/>
              <a:t>ene</a:t>
            </a:r>
            <a:r>
              <a:rPr lang="en-US" sz="2800" b="1" dirty="0" smtClean="0"/>
              <a:t>” </a:t>
            </a:r>
            <a:r>
              <a:rPr lang="en-US" sz="2800" b="1" dirty="0"/>
              <a:t>instead of </a:t>
            </a:r>
            <a:r>
              <a:rPr lang="en-US" sz="2800" b="1" dirty="0" smtClean="0"/>
              <a:t>“</a:t>
            </a:r>
            <a:r>
              <a:rPr lang="en-US" sz="2800" b="1" dirty="0" err="1" smtClean="0"/>
              <a:t>ane</a:t>
            </a:r>
            <a:r>
              <a:rPr lang="en-US" sz="2800" b="1" dirty="0" smtClean="0"/>
              <a:t>”</a:t>
            </a:r>
            <a:r>
              <a:rPr lang="en-US" sz="2800" b="1" dirty="0"/>
              <a:t>.</a:t>
            </a:r>
          </a:p>
          <a:p>
            <a:pPr marL="971550" lvl="1" indent="-514350">
              <a:buFont typeface="+mj-lt"/>
              <a:buAutoNum type="arabicPeriod" startAt="2"/>
            </a:pPr>
            <a:r>
              <a:rPr lang="en-US" sz="2800" b="1" dirty="0" smtClean="0"/>
              <a:t>Determine if the molecule is “</a:t>
            </a:r>
            <a:r>
              <a:rPr lang="en-US" sz="2800" b="1" dirty="0" err="1" smtClean="0"/>
              <a:t>cis</a:t>
            </a:r>
            <a:r>
              <a:rPr lang="en-US" sz="2800" b="1" dirty="0" smtClean="0"/>
              <a:t>” (same side) or “trans” (across) </a:t>
            </a:r>
            <a:r>
              <a:rPr lang="en-US" sz="2800" b="1" i="1" dirty="0" smtClean="0">
                <a:solidFill>
                  <a:srgbClr val="FF0000"/>
                </a:solidFill>
              </a:rPr>
              <a:t>AT</a:t>
            </a:r>
            <a:r>
              <a:rPr lang="en-US" sz="2800" b="1" dirty="0" smtClean="0"/>
              <a:t> the double bond and include it at the front of the parent chain</a:t>
            </a:r>
          </a:p>
          <a:p>
            <a:pPr marL="971550" lvl="1" indent="-514350">
              <a:buFont typeface="+mj-lt"/>
              <a:buAutoNum type="arabicPeriod" startAt="2"/>
            </a:pPr>
            <a:r>
              <a:rPr lang="en-US" sz="2800" b="1" dirty="0" smtClean="0"/>
              <a:t>Include the number where the double bond starts before the parent chain</a:t>
            </a:r>
          </a:p>
          <a:p>
            <a:pPr marL="971550" lvl="1" indent="-514350">
              <a:buFont typeface="+mj-lt"/>
              <a:buAutoNum type="arabicPeriod"/>
            </a:pP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420922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Cis</a:t>
            </a:r>
            <a:r>
              <a:rPr lang="en-US" dirty="0"/>
              <a:t> - Trans Isomerism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413" y="1600200"/>
            <a:ext cx="8163836" cy="4291013"/>
          </a:xfrm>
        </p:spPr>
        <p:txBody>
          <a:bodyPr/>
          <a:lstStyle/>
          <a:p>
            <a:pPr marL="457200" lvl="1" indent="0">
              <a:buNone/>
            </a:pPr>
            <a:r>
              <a:rPr lang="en-US" sz="2800" b="1" dirty="0" smtClean="0"/>
              <a:t>And as always…</a:t>
            </a:r>
          </a:p>
          <a:p>
            <a:pPr marL="971550" lvl="1" indent="-514350">
              <a:buFont typeface="+mj-lt"/>
              <a:buAutoNum type="arabicPeriod" startAt="5"/>
            </a:pPr>
            <a:r>
              <a:rPr lang="en-US" sz="2800" b="1" dirty="0" smtClean="0"/>
              <a:t>Name </a:t>
            </a:r>
            <a:r>
              <a:rPr lang="en-US" sz="2800" b="1" dirty="0"/>
              <a:t>and identify positions of the </a:t>
            </a:r>
            <a:r>
              <a:rPr lang="en-US" sz="2800" b="1" dirty="0" smtClean="0"/>
              <a:t>branches.</a:t>
            </a:r>
          </a:p>
          <a:p>
            <a:pPr marL="971550" lvl="1" indent="-514350">
              <a:buFont typeface="+mj-lt"/>
              <a:buAutoNum type="arabicPeriod" startAt="5"/>
            </a:pPr>
            <a:r>
              <a:rPr lang="en-US" sz="2800" b="1" dirty="0" smtClean="0"/>
              <a:t>Name </a:t>
            </a:r>
            <a:r>
              <a:rPr lang="en-US" sz="2800" b="1" dirty="0"/>
              <a:t>the compound.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047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413" y="89647"/>
            <a:ext cx="7798538" cy="1143000"/>
          </a:xfrm>
        </p:spPr>
        <p:txBody>
          <a:bodyPr/>
          <a:lstStyle/>
          <a:p>
            <a:r>
              <a:rPr lang="en-US" dirty="0" smtClean="0"/>
              <a:t>Naming </a:t>
            </a:r>
            <a:r>
              <a:rPr lang="en-US" dirty="0" err="1" smtClean="0"/>
              <a:t>Cis</a:t>
            </a:r>
            <a:r>
              <a:rPr lang="en-US" dirty="0" smtClean="0"/>
              <a:t>-Trans Isomers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2" y="1232648"/>
            <a:ext cx="8474983" cy="465856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Number 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Name the branches.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Name the compound</a:t>
            </a:r>
          </a:p>
          <a:p>
            <a:pPr marL="0" indent="0" algn="r">
              <a:buNone/>
            </a:pPr>
            <a:r>
              <a:rPr lang="en-US" sz="3600" b="1" dirty="0">
                <a:solidFill>
                  <a:srgbClr val="FF0000"/>
                </a:solidFill>
              </a:rPr>
              <a:t>t</a:t>
            </a:r>
            <a:r>
              <a:rPr lang="en-US" sz="3600" b="1" dirty="0" smtClean="0">
                <a:solidFill>
                  <a:srgbClr val="FF0000"/>
                </a:solidFill>
              </a:rPr>
              <a:t>rans-2-pentene</a:t>
            </a:r>
          </a:p>
          <a:p>
            <a:pPr marL="514350" indent="-514350">
              <a:buFont typeface="+mj-lt"/>
              <a:buAutoNum type="arabicPeriod"/>
            </a:pPr>
            <a:endParaRPr lang="en-US" sz="2800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800" b="1" dirty="0" smtClean="0"/>
          </a:p>
          <a:p>
            <a:pPr marL="0" indent="0" algn="r">
              <a:buNone/>
            </a:pPr>
            <a:endParaRPr lang="en-US" sz="2800" b="1" dirty="0"/>
          </a:p>
        </p:txBody>
      </p:sp>
      <p:pic>
        <p:nvPicPr>
          <p:cNvPr id="4" name="Picture 3" descr="Screen Shot 2015-09-24 at 11.51.1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2340" y="1612461"/>
            <a:ext cx="4132101" cy="1524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832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413" y="89647"/>
            <a:ext cx="7798538" cy="1143000"/>
          </a:xfrm>
        </p:spPr>
        <p:txBody>
          <a:bodyPr/>
          <a:lstStyle/>
          <a:p>
            <a:r>
              <a:rPr lang="en-US" dirty="0" smtClean="0"/>
              <a:t>Naming </a:t>
            </a:r>
            <a:r>
              <a:rPr lang="en-US" dirty="0" err="1" smtClean="0"/>
              <a:t>Cis</a:t>
            </a:r>
            <a:r>
              <a:rPr lang="en-US" dirty="0" smtClean="0"/>
              <a:t>-Trans Isomers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2" y="1232648"/>
            <a:ext cx="8474983" cy="465856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Number parent chain.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Name the branches.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Name the compound</a:t>
            </a:r>
          </a:p>
          <a:p>
            <a:pPr marL="0" indent="0" algn="r">
              <a:buNone/>
            </a:pPr>
            <a:r>
              <a:rPr lang="en-US" sz="3600" b="1" dirty="0">
                <a:solidFill>
                  <a:srgbClr val="FF0000"/>
                </a:solidFill>
              </a:rPr>
              <a:t>4-methyl-cis-2-heptene</a:t>
            </a:r>
            <a:endParaRPr lang="en-US" sz="2800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800" b="1" dirty="0" smtClean="0"/>
          </a:p>
          <a:p>
            <a:pPr marL="0" indent="0" algn="r">
              <a:buNone/>
            </a:pPr>
            <a:endParaRPr lang="en-US" sz="2800" b="1" dirty="0"/>
          </a:p>
        </p:txBody>
      </p:sp>
      <p:pic>
        <p:nvPicPr>
          <p:cNvPr id="5" name="Picture 4" descr="Screen Shot 2015-09-24 at 11.53.0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023" y="1232647"/>
            <a:ext cx="4550399" cy="1810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428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Cis</a:t>
            </a:r>
            <a:r>
              <a:rPr lang="en-US" dirty="0"/>
              <a:t>-Trans Isomers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/>
              <a:t>Question</a:t>
            </a:r>
            <a:r>
              <a:rPr lang="en-US" sz="3200" b="1" dirty="0" smtClean="0"/>
              <a:t>: How would you name </a:t>
            </a:r>
            <a:r>
              <a:rPr lang="en-US" sz="3200" b="1" dirty="0" err="1" smtClean="0"/>
              <a:t>Cis</a:t>
            </a:r>
            <a:r>
              <a:rPr lang="en-US" sz="3200" b="1" dirty="0" smtClean="0"/>
              <a:t>-Trans Isomers for Alkynes?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79829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Summer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Summer.thmx</Template>
  <TotalTime>3633</TotalTime>
  <Words>452</Words>
  <Application>Microsoft Macintosh PowerPoint</Application>
  <PresentationFormat>On-screen Show (4:3)</PresentationFormat>
  <Paragraphs>81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Summer</vt:lpstr>
      <vt:lpstr>Functional  Groups II</vt:lpstr>
      <vt:lpstr>Cis - Trans Isomerism</vt:lpstr>
      <vt:lpstr>Cis - Trans Isomerism</vt:lpstr>
      <vt:lpstr>Cis - Trans Isomerism</vt:lpstr>
      <vt:lpstr>Cis - Trans Isomerism</vt:lpstr>
      <vt:lpstr>Cis - Trans Isomerism</vt:lpstr>
      <vt:lpstr>Naming Cis-Trans Isomers</vt:lpstr>
      <vt:lpstr>Naming Cis-Trans Isomers</vt:lpstr>
      <vt:lpstr>Cis-Trans Isomers</vt:lpstr>
      <vt:lpstr>Functional Groups</vt:lpstr>
      <vt:lpstr>FG#3: Aldehydes</vt:lpstr>
      <vt:lpstr>Naming Aldehydes</vt:lpstr>
      <vt:lpstr>Naming Aldehydes</vt:lpstr>
      <vt:lpstr>FG#4: Ketones</vt:lpstr>
      <vt:lpstr>Naming Ketones</vt:lpstr>
      <vt:lpstr>Naming Ketones</vt:lpstr>
      <vt:lpstr>Naming Ketones</vt:lpstr>
    </vt:vector>
  </TitlesOfParts>
  <Company>Delta Secondary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Organic Chemistry</dc:title>
  <dc:creator>Sachie Motohashi</dc:creator>
  <cp:lastModifiedBy>User</cp:lastModifiedBy>
  <cp:revision>100</cp:revision>
  <dcterms:created xsi:type="dcterms:W3CDTF">2011-12-27T21:15:23Z</dcterms:created>
  <dcterms:modified xsi:type="dcterms:W3CDTF">2015-09-29T16:15:28Z</dcterms:modified>
</cp:coreProperties>
</file>