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4" d="100"/>
          <a:sy n="84" d="100"/>
        </p:scale>
        <p:origin x="-96" y="-342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C295150-4FD7-4802-B0EB-D52217513A72}" type="datetime1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94101" y="2406275"/>
            <a:ext cx="6779110" cy="923330"/>
            <a:chOff x="1172584" y="1381459"/>
            <a:chExt cx="6779110" cy="1107996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156448"/>
            <a:ext cx="6777318" cy="1443318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39885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1895A-832A-4167-BE9B-7448CA062309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160181"/>
            <a:ext cx="6779110" cy="923330"/>
            <a:chOff x="1172584" y="1381459"/>
            <a:chExt cx="6779110" cy="1107996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1" y="466165"/>
            <a:ext cx="1678193" cy="46389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9" y="708212"/>
            <a:ext cx="5507917" cy="418651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571FF-D602-4BB6-9683-7A1E909D4296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4365730" y="2323742"/>
            <a:ext cx="4566795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059357" y="1381459"/>
              <a:ext cx="1052596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392BEB-5202-498C-89F7-BBD3BEE1B887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160181"/>
            <a:ext cx="6779110" cy="923330"/>
            <a:chOff x="1172584" y="1381459"/>
            <a:chExt cx="6779110" cy="1107996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5715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406316"/>
            <a:ext cx="6779110" cy="923330"/>
            <a:chOff x="1172584" y="1381459"/>
            <a:chExt cx="6779110" cy="1107996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1" y="1004048"/>
            <a:ext cx="7754713" cy="1592263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9" y="3139430"/>
            <a:ext cx="7734747" cy="1250156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B6C6-10FF-4510-A888-F0B9C6A788B0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47B31-A4E1-4FCE-8661-5EC33A675437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160181"/>
            <a:ext cx="6779110" cy="923330"/>
            <a:chOff x="1172584" y="1381459"/>
            <a:chExt cx="6779110" cy="1107996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1866900"/>
            <a:ext cx="3803904" cy="32308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1866900"/>
            <a:ext cx="3803904" cy="32308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1866900"/>
            <a:ext cx="3442446" cy="548640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456329"/>
            <a:ext cx="3803904" cy="26441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1866900"/>
            <a:ext cx="3447288" cy="548640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453640"/>
            <a:ext cx="3799728" cy="26441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D832D-B7F8-4A85-B115-3F84BE9AC26D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160181"/>
            <a:ext cx="6779110" cy="923330"/>
            <a:chOff x="1172584" y="1381459"/>
            <a:chExt cx="6779110" cy="1107996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B34F3-05F7-41C1-B84E-68CE2E00C83C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160181"/>
            <a:ext cx="6779110" cy="923330"/>
            <a:chOff x="1172584" y="1381459"/>
            <a:chExt cx="6779110" cy="1107996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1107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47F82-2B2E-4837-B3AB-C94C672FBECB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80" y="1398496"/>
            <a:ext cx="3422483" cy="157243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2" y="466165"/>
            <a:ext cx="4116667" cy="4638971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80" y="3003177"/>
            <a:ext cx="3411725" cy="209774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57738-F4B0-48EA-9B71-E0F723F8BF6C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2" y="3890682"/>
            <a:ext cx="7767021" cy="537274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555804"/>
            <a:ext cx="4772156" cy="2998347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4436922"/>
            <a:ext cx="7756264" cy="67071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0D5EF-7D26-425F-8C45-B9312ACE18BC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D0FD-55B0-48C4-8AF2-8A69533EDF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715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1" y="475130"/>
            <a:ext cx="7756263" cy="87854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1873623"/>
            <a:ext cx="7745505" cy="3231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513453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1909345-DEE0-4B07-8E32-441AC9DA095E}" type="datetime1">
              <a:rPr lang="en-US" smtClean="0"/>
              <a:pPr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134535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5134535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36DD0FD-55B0-48C4-8AF2-8A69533EDF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rainbashers.com/howold.asp?post=Y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55600" y="1873623"/>
            <a:ext cx="8483600" cy="323151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Form groups of 3-4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Collect a whiteboard from the back of the room and white board pens and an eraser from the front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Wait quietly for instructions</a:t>
            </a:r>
            <a:endParaRPr lang="en-US" sz="22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 11 – Class Starter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15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Quilline Script Thin" pitchFamily="2" charset="0"/>
              </a:rPr>
              <a:t>If your teacher has been alive for </a:t>
            </a:r>
            <a:r>
              <a:rPr lang="en-US" b="1" i="1" dirty="0">
                <a:solidFill>
                  <a:srgbClr val="FF6600"/>
                </a:solidFill>
                <a:latin typeface="Quilline Script Thin" pitchFamily="2" charset="0"/>
              </a:rPr>
              <a:t>998,971,870</a:t>
            </a:r>
            <a:r>
              <a:rPr lang="en-US" dirty="0">
                <a:solidFill>
                  <a:schemeClr val="tx1"/>
                </a:solidFill>
                <a:latin typeface="Quilline Script Thin" pitchFamily="2" charset="0"/>
              </a:rPr>
              <a:t> </a:t>
            </a:r>
            <a:r>
              <a:rPr lang="en-US" b="1" i="1" dirty="0" smtClean="0">
                <a:solidFill>
                  <a:srgbClr val="FF6600"/>
                </a:solidFill>
                <a:latin typeface="Quilline Script Thin" pitchFamily="2" charset="0"/>
              </a:rPr>
              <a:t>seconds</a:t>
            </a:r>
            <a:r>
              <a:rPr lang="en-US" dirty="0" smtClean="0">
                <a:solidFill>
                  <a:schemeClr val="tx1"/>
                </a:solidFill>
                <a:latin typeface="Quilline Script Thin" pitchFamily="2" charset="0"/>
              </a:rPr>
              <a:t> what year and month was he </a:t>
            </a:r>
            <a:r>
              <a:rPr lang="en-US" smtClean="0">
                <a:solidFill>
                  <a:schemeClr val="tx1"/>
                </a:solidFill>
                <a:latin typeface="Quilline Script Thin" pitchFamily="2" charset="0"/>
              </a:rPr>
              <a:t>born in?</a:t>
            </a:r>
            <a:endParaRPr lang="en-US" dirty="0" smtClean="0">
              <a:solidFill>
                <a:schemeClr val="tx1"/>
              </a:solidFill>
              <a:latin typeface="Quilline Script Thin" pitchFamily="2" charset="0"/>
            </a:endParaRPr>
          </a:p>
          <a:p>
            <a:endParaRPr lang="en-US" dirty="0">
              <a:solidFill>
                <a:schemeClr val="tx1"/>
              </a:solidFill>
              <a:latin typeface="Quilline Script Thin" pitchFamily="2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87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7846" y="1873623"/>
            <a:ext cx="8619700" cy="3231513"/>
          </a:xfrm>
        </p:spPr>
        <p:txBody>
          <a:bodyPr/>
          <a:lstStyle/>
          <a:p>
            <a:pPr marL="0" indent="0">
              <a:buNone/>
            </a:pPr>
            <a:endParaRPr lang="pl-PL" sz="2800" b="1" dirty="0" smtClean="0">
              <a:solidFill>
                <a:srgbClr val="000000"/>
              </a:solidFill>
              <a:latin typeface="Quilline Script Thin" pitchFamily="2" charset="0"/>
              <a:hlinkClick r:id="rId2"/>
            </a:endParaRPr>
          </a:p>
          <a:p>
            <a:pPr marL="0" indent="0">
              <a:buNone/>
            </a:pPr>
            <a:r>
              <a:rPr lang="pl-PL" sz="2800" b="1" dirty="0" smtClean="0">
                <a:solidFill>
                  <a:srgbClr val="000000"/>
                </a:solidFill>
                <a:latin typeface="Quilline Script Thin" pitchFamily="2" charset="0"/>
                <a:hlinkClick r:id="rId2"/>
              </a:rPr>
              <a:t>http</a:t>
            </a:r>
            <a:r>
              <a:rPr lang="pl-PL" sz="2800" b="1" dirty="0">
                <a:solidFill>
                  <a:srgbClr val="000000"/>
                </a:solidFill>
                <a:latin typeface="Quilline Script Thin" pitchFamily="2" charset="0"/>
                <a:hlinkClick r:id="rId2"/>
              </a:rPr>
              <a:t>://www.brainbashers.com/howold.asp?post=</a:t>
            </a:r>
            <a:r>
              <a:rPr lang="pl-PL" sz="2800" b="1" dirty="0" smtClean="0">
                <a:solidFill>
                  <a:srgbClr val="000000"/>
                </a:solidFill>
                <a:latin typeface="Quilline Script Thin" pitchFamily="2" charset="0"/>
                <a:hlinkClick r:id="rId2"/>
              </a:rPr>
              <a:t>Y</a:t>
            </a:r>
            <a:endParaRPr lang="pl-PL" sz="2800" b="1" dirty="0" smtClean="0">
              <a:solidFill>
                <a:srgbClr val="000000"/>
              </a:solidFill>
              <a:latin typeface="Quilline Script Thin" pitchFamily="2" charset="0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Quilline Script Thin" pitchFamily="2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7847" y="475130"/>
            <a:ext cx="8619700" cy="878542"/>
          </a:xfrm>
        </p:spPr>
        <p:txBody>
          <a:bodyPr/>
          <a:lstStyle/>
          <a:p>
            <a:r>
              <a:rPr lang="en-US" sz="3600" dirty="0" smtClean="0"/>
              <a:t>How old are you in sec/min/</a:t>
            </a:r>
            <a:r>
              <a:rPr lang="en-US" sz="3600" dirty="0" err="1" smtClean="0"/>
              <a:t>hrs</a:t>
            </a:r>
            <a:r>
              <a:rPr lang="en-US" sz="3600" dirty="0" smtClean="0"/>
              <a:t>/days?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91055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Please collect the </a:t>
            </a:r>
            <a:r>
              <a:rPr lang="en-US" sz="2000" dirty="0" err="1" smtClean="0"/>
              <a:t>YOULearn</a:t>
            </a:r>
            <a:r>
              <a:rPr lang="en-US" sz="2000" dirty="0" smtClean="0"/>
              <a:t> #3 from the front of the room</a:t>
            </a:r>
          </a:p>
          <a:p>
            <a:r>
              <a:rPr lang="en-US" sz="2000" u="sng" dirty="0" err="1" smtClean="0"/>
              <a:t>YOULearn</a:t>
            </a:r>
            <a:r>
              <a:rPr lang="en-US" sz="2000" u="sng" dirty="0" smtClean="0"/>
              <a:t> #3</a:t>
            </a:r>
            <a:r>
              <a:rPr lang="en-US" sz="2000" dirty="0" smtClean="0"/>
              <a:t>: Balancing Equations + Predicting Products</a:t>
            </a:r>
          </a:p>
          <a:p>
            <a:r>
              <a:rPr lang="en-US" sz="2000" dirty="0" smtClean="0"/>
              <a:t>Again, </a:t>
            </a:r>
            <a:r>
              <a:rPr lang="en-US" sz="2000" dirty="0" err="1"/>
              <a:t>YOULearn’s</a:t>
            </a:r>
            <a:r>
              <a:rPr lang="en-US" sz="2000" dirty="0"/>
              <a:t> cover concepts you have look at in previous classes (in this case </a:t>
            </a:r>
            <a:r>
              <a:rPr lang="en-US" sz="2000" b="1" i="1" dirty="0" smtClean="0"/>
              <a:t>EXTENSIVELY in </a:t>
            </a:r>
            <a:r>
              <a:rPr lang="en-US" sz="2000" b="1" i="1" dirty="0"/>
              <a:t>Science </a:t>
            </a:r>
            <a:r>
              <a:rPr lang="en-US" sz="2000" b="1" i="1" dirty="0" smtClean="0"/>
              <a:t>10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u="sng" dirty="0" smtClean="0"/>
              <a:t>Note</a:t>
            </a:r>
            <a:r>
              <a:rPr lang="en-US" sz="2000" dirty="0" smtClean="0"/>
              <a:t>: You will have time to work on this next class</a:t>
            </a:r>
          </a:p>
          <a:p>
            <a:r>
              <a:rPr lang="en-US" sz="2000" dirty="0" smtClean="0"/>
              <a:t>I would recommend attempting each section and bringing your questions to next class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YOULearn</a:t>
            </a:r>
            <a:r>
              <a:rPr lang="en-US" dirty="0" smtClean="0"/>
              <a:t> #3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28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2600" y="1873623"/>
            <a:ext cx="8267700" cy="3231513"/>
          </a:xfrm>
        </p:spPr>
        <p:txBody>
          <a:bodyPr>
            <a:normAutofit/>
          </a:bodyPr>
          <a:lstStyle/>
          <a:p>
            <a:r>
              <a:rPr lang="en-US" sz="2200" dirty="0" smtClean="0"/>
              <a:t>Work in groups to complete the following </a:t>
            </a:r>
            <a:r>
              <a:rPr lang="en-US" sz="2200" b="1" i="1" dirty="0" smtClean="0">
                <a:solidFill>
                  <a:srgbClr val="FF0000"/>
                </a:solidFill>
              </a:rPr>
              <a:t>Unit Conversion </a:t>
            </a:r>
            <a:r>
              <a:rPr lang="en-US" sz="2200" dirty="0" smtClean="0"/>
              <a:t>problems</a:t>
            </a:r>
          </a:p>
          <a:p>
            <a:r>
              <a:rPr lang="en-US" sz="2200" dirty="0" smtClean="0"/>
              <a:t>Make sure </a:t>
            </a:r>
            <a:r>
              <a:rPr lang="en-US" sz="2200" b="1" i="1" dirty="0" smtClean="0">
                <a:solidFill>
                  <a:srgbClr val="FF0000"/>
                </a:solidFill>
              </a:rPr>
              <a:t>multiple people have pens </a:t>
            </a:r>
            <a:r>
              <a:rPr lang="en-US" sz="2200" dirty="0" smtClean="0"/>
              <a:t>and are contributing to the process</a:t>
            </a:r>
          </a:p>
          <a:p>
            <a:r>
              <a:rPr lang="en-US" sz="2200" dirty="0" smtClean="0"/>
              <a:t>If you are not contributing, </a:t>
            </a:r>
            <a:r>
              <a:rPr lang="en-US" sz="2200" b="1" dirty="0" smtClean="0">
                <a:solidFill>
                  <a:srgbClr val="FF0000"/>
                </a:solidFill>
              </a:rPr>
              <a:t>be reflective </a:t>
            </a:r>
            <a:r>
              <a:rPr lang="en-US" sz="2200" dirty="0" smtClean="0"/>
              <a:t>as to why.  </a:t>
            </a:r>
            <a:r>
              <a:rPr lang="en-US" sz="2200" dirty="0"/>
              <a:t>A</a:t>
            </a:r>
            <a:r>
              <a:rPr lang="en-US" sz="2200" dirty="0" smtClean="0"/>
              <a:t>sk </a:t>
            </a:r>
            <a:r>
              <a:rPr lang="en-US" sz="2200" dirty="0" err="1" smtClean="0"/>
              <a:t>yoursel</a:t>
            </a:r>
            <a:r>
              <a:rPr lang="en-US" sz="2200" dirty="0" smtClean="0"/>
              <a:t>…, “</a:t>
            </a:r>
            <a:r>
              <a:rPr lang="en-US" sz="2200" i="1" dirty="0" smtClean="0"/>
              <a:t>do I know how to do this?</a:t>
            </a:r>
            <a:r>
              <a:rPr lang="en-US" sz="2200" dirty="0" smtClean="0"/>
              <a:t>”</a:t>
            </a:r>
          </a:p>
          <a:p>
            <a:r>
              <a:rPr lang="en-US" sz="2200" dirty="0" smtClean="0"/>
              <a:t>I will ask groups to hold up their boards to show the class what they have done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Conversions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71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A rectangle has dimensions </a:t>
            </a:r>
            <a:r>
              <a:rPr lang="en-US" dirty="0" smtClean="0"/>
              <a:t>2.565 cm </a:t>
            </a:r>
            <a:r>
              <a:rPr lang="en-US" dirty="0"/>
              <a:t>by </a:t>
            </a:r>
            <a:r>
              <a:rPr lang="en-US" dirty="0" smtClean="0"/>
              <a:t>6.4 cm</a:t>
            </a:r>
            <a:r>
              <a:rPr lang="en-US" dirty="0"/>
              <a:t>.  Determine the perimeter of this rectangle in km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Answer</a:t>
            </a:r>
            <a:r>
              <a:rPr lang="en-US" dirty="0" smtClean="0">
                <a:solidFill>
                  <a:srgbClr val="FF0000"/>
                </a:solidFill>
              </a:rPr>
              <a:t>: 1.9 x </a:t>
            </a:r>
            <a:r>
              <a:rPr lang="en-US" dirty="0">
                <a:solidFill>
                  <a:srgbClr val="FF0000"/>
                </a:solidFill>
              </a:rPr>
              <a:t>10</a:t>
            </a:r>
            <a:r>
              <a:rPr lang="en-US" baseline="30000" dirty="0">
                <a:solidFill>
                  <a:srgbClr val="FF0000"/>
                </a:solidFill>
              </a:rPr>
              <a:t>-</a:t>
            </a:r>
            <a:r>
              <a:rPr lang="en-US" baseline="30000" dirty="0" smtClean="0">
                <a:solidFill>
                  <a:srgbClr val="FF0000"/>
                </a:solidFill>
              </a:rPr>
              <a:t>4 </a:t>
            </a:r>
            <a:r>
              <a:rPr lang="en-US" dirty="0" smtClean="0">
                <a:solidFill>
                  <a:srgbClr val="FF0000"/>
                </a:solidFill>
              </a:rPr>
              <a:t>km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639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A Pringles chips cylinder has a volume of 500</a:t>
            </a:r>
            <a:r>
              <a:rPr lang="en-US" dirty="0" smtClean="0"/>
              <a:t>. </a:t>
            </a:r>
            <a:r>
              <a:rPr lang="en-US" dirty="0" err="1" smtClean="0"/>
              <a:t>mL</a:t>
            </a:r>
            <a:r>
              <a:rPr lang="en-US" dirty="0" err="1"/>
              <a:t>.</a:t>
            </a:r>
            <a:r>
              <a:rPr lang="en-US" dirty="0"/>
              <a:t>  If Connor buys 12 cylinders of chips, what volume of chips is he eating in liters</a:t>
            </a:r>
            <a:r>
              <a:rPr lang="en-US" dirty="0" smtClean="0"/>
              <a:t>?</a:t>
            </a: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>
                <a:solidFill>
                  <a:srgbClr val="FF0000"/>
                </a:solidFill>
              </a:rPr>
              <a:t>Answer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6.00 L</a:t>
            </a:r>
            <a:endParaRPr lang="en-US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21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Convert 4.001g/m</a:t>
            </a:r>
            <a:r>
              <a:rPr lang="en-US" baseline="30000" dirty="0"/>
              <a:t>3</a:t>
            </a:r>
            <a:r>
              <a:rPr lang="en-US" dirty="0"/>
              <a:t> to kg/cm</a:t>
            </a:r>
            <a:r>
              <a:rPr lang="en-US" baseline="30000" dirty="0"/>
              <a:t>3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Answer</a:t>
            </a:r>
            <a:r>
              <a:rPr lang="en-US" dirty="0" smtClean="0">
                <a:solidFill>
                  <a:srgbClr val="FF0000"/>
                </a:solidFill>
              </a:rPr>
              <a:t>: 4.001 </a:t>
            </a:r>
            <a:r>
              <a:rPr lang="en-US" dirty="0">
                <a:solidFill>
                  <a:srgbClr val="FF0000"/>
                </a:solidFill>
              </a:rPr>
              <a:t>x 10</a:t>
            </a:r>
            <a:r>
              <a:rPr lang="en-US" baseline="30000" dirty="0">
                <a:solidFill>
                  <a:srgbClr val="FF0000"/>
                </a:solidFill>
              </a:rPr>
              <a:t>-9</a:t>
            </a:r>
            <a:r>
              <a:rPr lang="en-US" dirty="0">
                <a:solidFill>
                  <a:srgbClr val="FF0000"/>
                </a:solidFill>
              </a:rPr>
              <a:t> kg/cm</a:t>
            </a:r>
            <a:r>
              <a:rPr lang="en-US" baseline="30000" dirty="0">
                <a:solidFill>
                  <a:srgbClr val="FF0000"/>
                </a:solidFill>
              </a:rPr>
              <a:t>3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465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A barometer measuring atmospheric pressure reads </a:t>
            </a:r>
            <a:r>
              <a:rPr lang="en-US" dirty="0" smtClean="0"/>
              <a:t>27.0 inches </a:t>
            </a:r>
            <a:r>
              <a:rPr lang="en-US" dirty="0"/>
              <a:t>of mercury.  Determine this pressure in unit of </a:t>
            </a:r>
            <a:r>
              <a:rPr lang="en-US" dirty="0" err="1"/>
              <a:t>kPa</a:t>
            </a:r>
            <a:r>
              <a:rPr lang="en-US" dirty="0"/>
              <a:t>.  (1 inch mercury = 0.033atm,   1atm = 101.3kPa).</a:t>
            </a:r>
          </a:p>
          <a:p>
            <a:endParaRPr lang="en-US" dirty="0" smtClean="0"/>
          </a:p>
          <a:p>
            <a:pPr marL="0" lvl="0" indent="0">
              <a:buNone/>
            </a:pPr>
            <a:r>
              <a:rPr lang="en-US" u="sng" dirty="0">
                <a:solidFill>
                  <a:srgbClr val="FF0000"/>
                </a:solidFill>
              </a:rPr>
              <a:t>Answer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smtClean="0">
                <a:solidFill>
                  <a:srgbClr val="FF0000"/>
                </a:solidFill>
              </a:rPr>
              <a:t>90. </a:t>
            </a:r>
            <a:r>
              <a:rPr lang="en-US" dirty="0" err="1" smtClean="0">
                <a:solidFill>
                  <a:srgbClr val="FF0000"/>
                </a:solidFill>
              </a:rPr>
              <a:t>kPa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67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Light travels at 3.0 x </a:t>
            </a:r>
            <a:r>
              <a:rPr lang="en-US" dirty="0" smtClean="0"/>
              <a:t>10</a:t>
            </a:r>
            <a:r>
              <a:rPr lang="en-US" baseline="30000" dirty="0" smtClean="0"/>
              <a:t>8 </a:t>
            </a:r>
            <a:r>
              <a:rPr lang="en-US" dirty="0" smtClean="0"/>
              <a:t>m</a:t>
            </a:r>
            <a:r>
              <a:rPr lang="en-US" dirty="0"/>
              <a:t>/s.  A robot vehicle is travelling on the surface of Mars while Mars and Earth are at their closest approach of 7.83 x </a:t>
            </a:r>
            <a:r>
              <a:rPr lang="en-US" dirty="0" smtClean="0"/>
              <a:t>10</a:t>
            </a:r>
            <a:r>
              <a:rPr lang="en-US" baseline="30000" dirty="0" smtClean="0"/>
              <a:t>7 </a:t>
            </a:r>
            <a:r>
              <a:rPr lang="en-US" dirty="0" smtClean="0"/>
              <a:t>km</a:t>
            </a:r>
            <a:r>
              <a:rPr lang="en-US" dirty="0"/>
              <a:t>.  At this distance, how many minutes will it take a digital signal travelling at the speed of light to go from Earth to Mars to reach the robot?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u="sng" dirty="0">
                <a:solidFill>
                  <a:srgbClr val="FF0000"/>
                </a:solidFill>
              </a:rPr>
              <a:t>Answer</a:t>
            </a:r>
            <a:r>
              <a:rPr lang="en-US" dirty="0">
                <a:solidFill>
                  <a:srgbClr val="FF0000"/>
                </a:solidFill>
              </a:rPr>
              <a:t>: 4.4 minutes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779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/>
              <a:t>On St. Patrick’s day, the </a:t>
            </a:r>
            <a:r>
              <a:rPr lang="en-US" i="1" dirty="0"/>
              <a:t>Irish Heather</a:t>
            </a:r>
            <a:r>
              <a:rPr lang="en-US" dirty="0"/>
              <a:t> pub in </a:t>
            </a:r>
            <a:r>
              <a:rPr lang="en-US" dirty="0" err="1"/>
              <a:t>gastown</a:t>
            </a:r>
            <a:r>
              <a:rPr lang="en-US" dirty="0"/>
              <a:t> sells a total of 6500 bottles of beer </a:t>
            </a:r>
            <a:r>
              <a:rPr lang="en-US"/>
              <a:t>from </a:t>
            </a:r>
            <a:r>
              <a:rPr lang="en-US" smtClean="0"/>
              <a:t>5 pm </a:t>
            </a:r>
            <a:r>
              <a:rPr lang="en-US" dirty="0"/>
              <a:t>to midnight.  If each beer has a volume of </a:t>
            </a:r>
            <a:r>
              <a:rPr lang="en-US" dirty="0" smtClean="0"/>
              <a:t>350.0 mL</a:t>
            </a:r>
            <a:r>
              <a:rPr lang="en-US" dirty="0"/>
              <a:t>, determine the volume of beer sold in </a:t>
            </a:r>
            <a:r>
              <a:rPr lang="en-US" b="1" dirty="0"/>
              <a:t>pints/minute.</a:t>
            </a:r>
            <a:r>
              <a:rPr lang="en-US" dirty="0"/>
              <a:t>  (1L = 2.1134 pints)</a:t>
            </a:r>
            <a:r>
              <a:rPr lang="en-US" dirty="0" smtClean="0"/>
              <a:t>.</a:t>
            </a:r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Answer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>
                <a:solidFill>
                  <a:srgbClr val="FF0000"/>
                </a:solidFill>
              </a:rPr>
              <a:t>11.45 pints/</a:t>
            </a:r>
            <a:r>
              <a:rPr lang="en-US" dirty="0" smtClean="0">
                <a:solidFill>
                  <a:srgbClr val="FF0000"/>
                </a:solidFill>
              </a:rPr>
              <a:t>min</a:t>
            </a:r>
            <a:endParaRPr lang="en-US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3592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Quilline Script Thin" pitchFamily="2" charset="0"/>
              </a:rPr>
              <a:t>Suppose 1 dip = 6 </a:t>
            </a:r>
            <a:r>
              <a:rPr lang="en-US" dirty="0" err="1">
                <a:solidFill>
                  <a:schemeClr val="tx1"/>
                </a:solidFill>
                <a:latin typeface="Quilline Script Thin" pitchFamily="2" charset="0"/>
              </a:rPr>
              <a:t>dops</a:t>
            </a:r>
            <a:r>
              <a:rPr lang="en-US" dirty="0">
                <a:solidFill>
                  <a:schemeClr val="tx1"/>
                </a:solidFill>
                <a:latin typeface="Quilline Script Thin" pitchFamily="2" charset="0"/>
              </a:rPr>
              <a:t>, 1 </a:t>
            </a:r>
            <a:r>
              <a:rPr lang="en-US" dirty="0" err="1">
                <a:solidFill>
                  <a:schemeClr val="tx1"/>
                </a:solidFill>
                <a:latin typeface="Quilline Script Thin" pitchFamily="2" charset="0"/>
              </a:rPr>
              <a:t>dop</a:t>
            </a:r>
            <a:r>
              <a:rPr lang="en-US" dirty="0">
                <a:solidFill>
                  <a:schemeClr val="tx1"/>
                </a:solidFill>
                <a:latin typeface="Quilline Script Thin" pitchFamily="2" charset="0"/>
              </a:rPr>
              <a:t> = 8 daps, 1 tick = 13 tocks, and 1 tock = 10 tacks.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  <a:latin typeface="Quilline Script Thin" pitchFamily="2" charset="0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  <a:latin typeface="Quilline Script Thin" pitchFamily="2" charset="0"/>
              </a:rPr>
              <a:t>Convert </a:t>
            </a:r>
            <a:r>
              <a:rPr lang="en-US" dirty="0">
                <a:solidFill>
                  <a:schemeClr val="tx1"/>
                </a:solidFill>
                <a:latin typeface="Quilline Script Thin" pitchFamily="2" charset="0"/>
              </a:rPr>
              <a:t>21.1 dips/tack</a:t>
            </a:r>
            <a:r>
              <a:rPr lang="en-US" baseline="30000" dirty="0">
                <a:solidFill>
                  <a:schemeClr val="tx1"/>
                </a:solidFill>
                <a:latin typeface="Quilline Script Thin" pitchFamily="2" charset="0"/>
              </a:rPr>
              <a:t>2</a:t>
            </a:r>
            <a:r>
              <a:rPr lang="en-US" dirty="0">
                <a:solidFill>
                  <a:schemeClr val="tx1"/>
                </a:solidFill>
                <a:latin typeface="Quilline Script Thin" pitchFamily="2" charset="0"/>
              </a:rPr>
              <a:t> into </a:t>
            </a:r>
            <a:r>
              <a:rPr lang="en-US" dirty="0" err="1">
                <a:solidFill>
                  <a:schemeClr val="tx1"/>
                </a:solidFill>
                <a:latin typeface="Quilline Script Thin" pitchFamily="2" charset="0"/>
              </a:rPr>
              <a:t>dops</a:t>
            </a:r>
            <a:r>
              <a:rPr lang="en-US" dirty="0">
                <a:solidFill>
                  <a:schemeClr val="tx1"/>
                </a:solidFill>
                <a:latin typeface="Quilline Script Thin" pitchFamily="2" charset="0"/>
              </a:rPr>
              <a:t>/</a:t>
            </a:r>
            <a:r>
              <a:rPr lang="en-US" dirty="0" smtClean="0">
                <a:solidFill>
                  <a:schemeClr val="tx1"/>
                </a:solidFill>
                <a:latin typeface="Quilline Script Thin" pitchFamily="2" charset="0"/>
              </a:rPr>
              <a:t>tock</a:t>
            </a:r>
            <a:r>
              <a:rPr lang="en-US" baseline="30000" dirty="0" smtClean="0">
                <a:solidFill>
                  <a:schemeClr val="tx1"/>
                </a:solidFill>
                <a:latin typeface="Quilline Script Thin" pitchFamily="2" charset="0"/>
              </a:rPr>
              <a:t>2</a:t>
            </a:r>
          </a:p>
          <a:p>
            <a:endParaRPr lang="en-US" baseline="30000" dirty="0">
              <a:solidFill>
                <a:schemeClr val="tx1"/>
              </a:solidFill>
              <a:latin typeface="Quilline Script Thin" pitchFamily="2" charset="0"/>
            </a:endParaRPr>
          </a:p>
          <a:p>
            <a:endParaRPr lang="en-US" baseline="30000" dirty="0" smtClean="0">
              <a:solidFill>
                <a:schemeClr val="tx1"/>
              </a:solidFill>
              <a:latin typeface="Quilline Script Thin" pitchFamily="2" charset="0"/>
            </a:endParaRPr>
          </a:p>
          <a:p>
            <a:pPr marL="0" indent="0">
              <a:buNone/>
            </a:pPr>
            <a:r>
              <a:rPr lang="en-US" dirty="0" err="1" smtClean="0">
                <a:solidFill>
                  <a:srgbClr val="FF0000"/>
                </a:solidFill>
                <a:latin typeface="Quilline Script Thin" pitchFamily="2" charset="0"/>
              </a:rPr>
              <a:t>Ans</a:t>
            </a:r>
            <a:r>
              <a:rPr lang="en-US" dirty="0" smtClean="0">
                <a:solidFill>
                  <a:srgbClr val="FF0000"/>
                </a:solidFill>
                <a:latin typeface="Quilline Script Thin" pitchFamily="2" charset="0"/>
              </a:rPr>
              <a:t>: </a:t>
            </a:r>
            <a:r>
              <a:rPr lang="en-US" dirty="0">
                <a:solidFill>
                  <a:srgbClr val="FF0000"/>
                </a:solidFill>
                <a:latin typeface="Quilline Script Thin" pitchFamily="2" charset="0"/>
              </a:rPr>
              <a:t>12600 </a:t>
            </a:r>
            <a:r>
              <a:rPr lang="en-US" dirty="0" err="1">
                <a:solidFill>
                  <a:srgbClr val="FF0000"/>
                </a:solidFill>
                <a:latin typeface="Quilline Script Thin" pitchFamily="2" charset="0"/>
              </a:rPr>
              <a:t>dops</a:t>
            </a:r>
            <a:r>
              <a:rPr lang="en-US" dirty="0">
                <a:solidFill>
                  <a:srgbClr val="FF0000"/>
                </a:solidFill>
                <a:latin typeface="Quilline Script Thin" pitchFamily="2" charset="0"/>
              </a:rPr>
              <a:t>/tock</a:t>
            </a:r>
            <a:r>
              <a:rPr lang="en-US" baseline="30000" dirty="0">
                <a:solidFill>
                  <a:srgbClr val="FF0000"/>
                </a:solidFill>
                <a:latin typeface="Quilline Script Thin" pitchFamily="2" charset="0"/>
              </a:rPr>
              <a:t>2</a:t>
            </a:r>
            <a:endParaRPr lang="en-US" dirty="0">
              <a:solidFill>
                <a:srgbClr val="FF0000"/>
              </a:solidFill>
              <a:latin typeface="Quilline Script Thin" pitchFamily="2" charset="0"/>
            </a:endParaRPr>
          </a:p>
          <a:p>
            <a:endParaRPr lang="en-US" baseline="30000" dirty="0">
              <a:solidFill>
                <a:schemeClr val="tx1"/>
              </a:solidFill>
              <a:latin typeface="Quilline Script Thin" pitchFamily="2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368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2926</TotalTime>
  <Words>464</Words>
  <Application>Microsoft Office PowerPoint</Application>
  <PresentationFormat>On-screen Show (16:10)</PresentationFormat>
  <Paragraphs>52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Hardcover</vt:lpstr>
      <vt:lpstr>Chem 11 – Class Starter</vt:lpstr>
      <vt:lpstr>Unit Conversions</vt:lpstr>
      <vt:lpstr>Q1</vt:lpstr>
      <vt:lpstr>Q2</vt:lpstr>
      <vt:lpstr>Q3</vt:lpstr>
      <vt:lpstr>Q5</vt:lpstr>
      <vt:lpstr>Q5</vt:lpstr>
      <vt:lpstr>Q6</vt:lpstr>
      <vt:lpstr>Q7</vt:lpstr>
      <vt:lpstr>Q8</vt:lpstr>
      <vt:lpstr>How old are you in sec/min/hrs/days?</vt:lpstr>
      <vt:lpstr>YOULearn #3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 11 – Class Starter</dc:title>
  <dc:creator>User</dc:creator>
  <cp:lastModifiedBy>Information Services</cp:lastModifiedBy>
  <cp:revision>7</cp:revision>
  <dcterms:created xsi:type="dcterms:W3CDTF">2013-10-06T17:19:50Z</dcterms:created>
  <dcterms:modified xsi:type="dcterms:W3CDTF">2016-11-14T19:35:38Z</dcterms:modified>
</cp:coreProperties>
</file>