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5"/>
  </p:notesMasterIdLst>
  <p:sldIdLst>
    <p:sldId id="256" r:id="rId2"/>
    <p:sldId id="257" r:id="rId3"/>
    <p:sldId id="263" r:id="rId4"/>
    <p:sldId id="259" r:id="rId5"/>
    <p:sldId id="265" r:id="rId6"/>
    <p:sldId id="262" r:id="rId7"/>
    <p:sldId id="261" r:id="rId8"/>
    <p:sldId id="264" r:id="rId9"/>
    <p:sldId id="266" r:id="rId10"/>
    <p:sldId id="268" r:id="rId11"/>
    <p:sldId id="267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张以诚" initials="张以诚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-78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B3B25-28A3-4CBF-8719-4A545B8CD846}" type="datetimeFigureOut">
              <a:rPr lang="zh-CN" altLang="en-US" smtClean="0"/>
              <a:t>2016/11/7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B6720-7718-42DD-B478-AE56CC1C31B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0201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http://www.chemguide.co.uk/physical/energetics/lattice.html</a:t>
            </a: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6720-7718-42DD-B478-AE56CC1C31B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6581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NaCl</a:t>
            </a:r>
            <a:r>
              <a:rPr lang="en-US" dirty="0"/>
              <a:t> has less charge than </a:t>
            </a:r>
            <a:r>
              <a:rPr lang="en-US" dirty="0" err="1"/>
              <a:t>MgO</a:t>
            </a:r>
            <a:endParaRPr lang="en-US" dirty="0"/>
          </a:p>
          <a:p>
            <a:r>
              <a:rPr lang="en-US" dirty="0" err="1"/>
              <a:t>NaF</a:t>
            </a:r>
            <a:r>
              <a:rPr lang="en-US" dirty="0"/>
              <a:t> </a:t>
            </a:r>
            <a:r>
              <a:rPr lang="en-US" dirty="0" err="1"/>
              <a:t>NaCl</a:t>
            </a:r>
            <a:r>
              <a:rPr lang="en-US" dirty="0"/>
              <a:t> </a:t>
            </a:r>
            <a:r>
              <a:rPr lang="en-US" dirty="0" err="1"/>
              <a:t>NaBr</a:t>
            </a:r>
            <a:r>
              <a:rPr lang="en-US" dirty="0"/>
              <a:t> </a:t>
            </a:r>
            <a:r>
              <a:rPr lang="en-US" dirty="0" err="1"/>
              <a:t>Nal</a:t>
            </a:r>
            <a:r>
              <a:rPr lang="en-US" dirty="0"/>
              <a:t>, Down the chart</a:t>
            </a:r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6720-7718-42DD-B478-AE56CC1C31B7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2888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194AD-00E9-4C41-A64E-FA400FDBD0D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3138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6720-7718-42DD-B478-AE56CC1C31B7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8303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6720-7718-42DD-B478-AE56CC1C31B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8321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B6720-7718-42DD-B478-AE56CC1C31B7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2025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3B484E0-48CC-40B2-839D-DC0FB45EF6F7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B004004-EC2F-4067-AF63-9C247C65FB8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241900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84E0-48CC-40B2-839D-DC0FB45EF6F7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04004-EC2F-4067-AF63-9C247C65F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759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84E0-48CC-40B2-839D-DC0FB45EF6F7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04004-EC2F-4067-AF63-9C247C65F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29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84E0-48CC-40B2-839D-DC0FB45EF6F7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04004-EC2F-4067-AF63-9C247C65F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87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B484E0-48CC-40B2-839D-DC0FB45EF6F7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004004-EC2F-4067-AF63-9C247C65FB8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6559682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84E0-48CC-40B2-839D-DC0FB45EF6F7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04004-EC2F-4067-AF63-9C247C65F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36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84E0-48CC-40B2-839D-DC0FB45EF6F7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04004-EC2F-4067-AF63-9C247C65F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544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84E0-48CC-40B2-839D-DC0FB45EF6F7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04004-EC2F-4067-AF63-9C247C65F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37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484E0-48CC-40B2-839D-DC0FB45EF6F7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04004-EC2F-4067-AF63-9C247C65F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26433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B484E0-48CC-40B2-839D-DC0FB45EF6F7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004004-EC2F-4067-AF63-9C247C65FB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07905329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3B484E0-48CC-40B2-839D-DC0FB45EF6F7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004004-EC2F-4067-AF63-9C247C65FB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6645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63B484E0-48CC-40B2-839D-DC0FB45EF6F7}" type="datetimeFigureOut">
              <a:rPr lang="en-US" smtClean="0"/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DB004004-EC2F-4067-AF63-9C247C65FB8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9753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bitesize/quiz/q70575375" TargetMode="External"/><Relationship Id="rId2" Type="http://schemas.openxmlformats.org/officeDocument/2006/relationships/hyperlink" Target="http://ap.kmacgill.com/wp-content/uploads/2012/12/quiz_bonding_ch_08_a_with_answer_key.pdf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chemguide.co.uk/physical/energetics/lattice.html" TargetMode="External"/><Relationship Id="rId4" Type="http://schemas.openxmlformats.org/officeDocument/2006/relationships/hyperlink" Target="http://www.proprofs.com/quiz-school/story.php?title=lattice-energy-born-harber-cycl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UI Symbol" panose="020B0502040204020203" pitchFamily="34" charset="0"/>
                <a:ea typeface="Segoe UI Symbol" panose="020B0502040204020203" pitchFamily="34" charset="0"/>
              </a:rPr>
              <a:t>Ionic Bonding </a:t>
            </a:r>
            <a:br>
              <a:rPr lang="en-US" dirty="0">
                <a:latin typeface="Segoe UI Symbol" panose="020B0502040204020203" pitchFamily="34" charset="0"/>
                <a:ea typeface="Segoe UI Symbol" panose="020B0502040204020203" pitchFamily="34" charset="0"/>
              </a:rPr>
            </a:br>
            <a:r>
              <a:rPr lang="en-US" dirty="0">
                <a:latin typeface="Segoe UI Symbol" panose="020B0502040204020203" pitchFamily="34" charset="0"/>
                <a:ea typeface="Segoe UI Symbol" panose="020B0502040204020203" pitchFamily="34" charset="0"/>
              </a:rPr>
              <a:t>Lattice Energy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Segoe UI" panose="020B0502040204020203" pitchFamily="34" charset="0"/>
                <a:ea typeface="Segoe UI Symbol" panose="020B0502040204020203" pitchFamily="34" charset="0"/>
                <a:cs typeface="Segoe UI" panose="020B0502040204020203" pitchFamily="34" charset="0"/>
              </a:rPr>
              <a:t>Michael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Tian</a:t>
            </a:r>
          </a:p>
          <a:p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Koya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7469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58008" y="2239346"/>
            <a:ext cx="72405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Arrange the following compounds in order of increasing lattice energy: </a:t>
            </a:r>
            <a:r>
              <a:rPr lang="en-US" dirty="0" err="1"/>
              <a:t>NaF</a:t>
            </a:r>
            <a:r>
              <a:rPr lang="en-US" dirty="0"/>
              <a:t>, </a:t>
            </a:r>
            <a:r>
              <a:rPr lang="en-US" dirty="0" err="1"/>
              <a:t>CaO</a:t>
            </a:r>
            <a:r>
              <a:rPr lang="en-US" dirty="0"/>
              <a:t>, </a:t>
            </a:r>
            <a:r>
              <a:rPr lang="en-US" dirty="0" err="1"/>
              <a:t>CsI</a:t>
            </a:r>
            <a:r>
              <a:rPr lang="en-US" dirty="0"/>
              <a:t> </a:t>
            </a:r>
          </a:p>
          <a:p>
            <a:r>
              <a:rPr lang="en-US" dirty="0"/>
              <a:t>				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83971" y="3396342"/>
            <a:ext cx="69886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				</a:t>
            </a:r>
            <a:r>
              <a:rPr lang="en-US" dirty="0" err="1"/>
              <a:t>CsI</a:t>
            </a:r>
            <a:r>
              <a:rPr lang="en-US" dirty="0"/>
              <a:t> &lt; </a:t>
            </a:r>
            <a:r>
              <a:rPr lang="en-US" dirty="0" err="1"/>
              <a:t>NaF</a:t>
            </a:r>
            <a:r>
              <a:rPr lang="en-US" dirty="0"/>
              <a:t> &lt; </a:t>
            </a:r>
            <a:r>
              <a:rPr lang="en-US" dirty="0" err="1"/>
              <a:t>CaO</a:t>
            </a:r>
            <a:endParaRPr lang="en-US" dirty="0"/>
          </a:p>
          <a:p>
            <a:r>
              <a:rPr lang="en-US" dirty="0"/>
              <a:t> Calcium has a +2 ion and oxygen has –2 ion, while both </a:t>
            </a:r>
            <a:r>
              <a:rPr lang="en-US" dirty="0" err="1"/>
              <a:t>NaF</a:t>
            </a:r>
            <a:r>
              <a:rPr lang="en-US" dirty="0"/>
              <a:t> and </a:t>
            </a:r>
            <a:r>
              <a:rPr lang="en-US" dirty="0" err="1"/>
              <a:t>CsI</a:t>
            </a:r>
            <a:r>
              <a:rPr lang="en-US" dirty="0"/>
              <a:t> possess +1 and –1 charges. Since lattice energy is directly proportional to the charges, </a:t>
            </a:r>
            <a:r>
              <a:rPr lang="en-US" dirty="0" err="1"/>
              <a:t>CaO</a:t>
            </a:r>
            <a:r>
              <a:rPr lang="en-US" dirty="0"/>
              <a:t> would have the largest value. Sodium ion and fluoride ions are smaller than cesium and iodide ions. Since lattice energy is inversely proportional to the size of the ions, </a:t>
            </a:r>
            <a:r>
              <a:rPr lang="en-US" dirty="0" err="1"/>
              <a:t>CsI</a:t>
            </a:r>
            <a:r>
              <a:rPr lang="en-US" dirty="0"/>
              <a:t> would have the lowest value.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33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896" y="417947"/>
            <a:ext cx="7060317" cy="59301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3330" y="1799705"/>
            <a:ext cx="4220095" cy="810491"/>
          </a:xfrm>
        </p:spPr>
        <p:txBody>
          <a:bodyPr>
            <a:normAutofit/>
          </a:bodyPr>
          <a:lstStyle/>
          <a:p>
            <a:r>
              <a:rPr lang="en-US" altLang="zh-CN" sz="2000" dirty="0">
                <a:latin typeface="Segoe UI" panose="020B0502040204020203" pitchFamily="34" charset="0"/>
                <a:cs typeface="Segoe UI" panose="020B0502040204020203" pitchFamily="34" charset="0"/>
              </a:rPr>
              <a:t>What is the lattice energy in this diagram?</a:t>
            </a:r>
            <a:endParaRPr lang="zh-CN" altLang="en-US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46903" y="3451423"/>
            <a:ext cx="40725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Segoe UI Symbol" panose="020B0502040204020203" pitchFamily="34" charset="0"/>
              </a:rPr>
              <a:t>∆</a:t>
            </a:r>
            <a:r>
              <a:rPr lang="en-US" altLang="zh-CN" dirty="0" err="1">
                <a:latin typeface="Segoe UI Symbol" panose="020B0502040204020203" pitchFamily="34" charset="0"/>
              </a:rPr>
              <a:t>Hf</a:t>
            </a:r>
            <a:r>
              <a:rPr lang="en-US" altLang="zh-CN" dirty="0">
                <a:latin typeface="Segoe UI Symbol" panose="020B0502040204020203" pitchFamily="34" charset="0"/>
              </a:rPr>
              <a:t>+</a:t>
            </a:r>
            <a:r>
              <a:rPr lang="zh-CN" altLang="en-US" dirty="0">
                <a:latin typeface="Segoe UI Symbol" panose="020B0502040204020203" pitchFamily="34" charset="0"/>
              </a:rPr>
              <a:t> ∆</a:t>
            </a:r>
            <a:r>
              <a:rPr lang="en-US" altLang="zh-CN" dirty="0">
                <a:latin typeface="Segoe UI Symbol" panose="020B0502040204020203" pitchFamily="34" charset="0"/>
              </a:rPr>
              <a:t>Hat+</a:t>
            </a:r>
            <a:r>
              <a:rPr lang="zh-CN" altLang="en-US" dirty="0">
                <a:latin typeface="Segoe UI Symbol" panose="020B0502040204020203" pitchFamily="34" charset="0"/>
              </a:rPr>
              <a:t> ∆</a:t>
            </a:r>
            <a:r>
              <a:rPr lang="en-US" altLang="zh-CN" dirty="0" err="1">
                <a:latin typeface="Segoe UI Symbol" panose="020B0502040204020203" pitchFamily="34" charset="0"/>
              </a:rPr>
              <a:t>at+First</a:t>
            </a:r>
            <a:r>
              <a:rPr lang="en-US" altLang="zh-CN" dirty="0">
                <a:latin typeface="Segoe UI Symbol" panose="020B0502040204020203" pitchFamily="34" charset="0"/>
              </a:rPr>
              <a:t> IE(Na)-First EA(F)</a:t>
            </a:r>
            <a:endParaRPr lang="en-US" altLang="zh-CN" dirty="0"/>
          </a:p>
          <a:p>
            <a:r>
              <a:rPr lang="en-US" altLang="zh-CN" dirty="0"/>
              <a:t>=-574+-108+-79+-496+328=-929kj/</a:t>
            </a:r>
            <a:r>
              <a:rPr lang="en-US" altLang="zh-CN" dirty="0" err="1"/>
              <a:t>mol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>
                <a:latin typeface="Segoe UI Symbol" panose="020B0502040204020203" pitchFamily="34" charset="0"/>
              </a:rPr>
              <a:t>∆</a:t>
            </a:r>
            <a:r>
              <a:rPr lang="en-US" altLang="zh-CN" dirty="0">
                <a:latin typeface="Segoe UI Symbol" panose="020B0502040204020203" pitchFamily="34" charset="0"/>
              </a:rPr>
              <a:t>H LE = -929kj/</a:t>
            </a:r>
            <a:r>
              <a:rPr lang="en-US" altLang="zh-CN" dirty="0" err="1">
                <a:latin typeface="Segoe UI Symbol" panose="020B0502040204020203" pitchFamily="34" charset="0"/>
              </a:rPr>
              <a:t>mol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9940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94319" y="369647"/>
            <a:ext cx="52717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the data provided below to calculate the lattice energy of </a:t>
            </a:r>
            <a:r>
              <a:rPr lang="en-US" dirty="0" err="1"/>
              <a:t>RbCl</a:t>
            </a:r>
            <a:r>
              <a:rPr lang="en-US" dirty="0"/>
              <a:t>. Is this value greater or less than the lattice energy of </a:t>
            </a:r>
            <a:r>
              <a:rPr lang="en-US" dirty="0" err="1"/>
              <a:t>NaCl</a:t>
            </a:r>
            <a:r>
              <a:rPr lang="en-US" dirty="0"/>
              <a:t>? Explain. </a:t>
            </a:r>
          </a:p>
          <a:p>
            <a:endParaRPr lang="en-US" dirty="0"/>
          </a:p>
          <a:p>
            <a:r>
              <a:rPr lang="en-US" dirty="0"/>
              <a:t>Electron affinity of Cl = –349 kJ/</a:t>
            </a:r>
            <a:r>
              <a:rPr lang="en-US" dirty="0" err="1"/>
              <a:t>mol</a:t>
            </a:r>
            <a:r>
              <a:rPr lang="en-US" dirty="0"/>
              <a:t> </a:t>
            </a:r>
          </a:p>
          <a:p>
            <a:r>
              <a:rPr lang="en-US" dirty="0"/>
              <a:t>1 </a:t>
            </a:r>
            <a:r>
              <a:rPr lang="en-US" dirty="0" err="1"/>
              <a:t>st</a:t>
            </a:r>
            <a:r>
              <a:rPr lang="en-US" dirty="0"/>
              <a:t> ionization energy of </a:t>
            </a:r>
            <a:r>
              <a:rPr lang="en-US" dirty="0" err="1"/>
              <a:t>Rb</a:t>
            </a:r>
            <a:r>
              <a:rPr lang="en-US" dirty="0"/>
              <a:t> = 403 kJ/</a:t>
            </a:r>
            <a:r>
              <a:rPr lang="en-US" dirty="0" err="1"/>
              <a:t>mol</a:t>
            </a:r>
            <a:r>
              <a:rPr lang="en-US" dirty="0"/>
              <a:t> </a:t>
            </a:r>
          </a:p>
          <a:p>
            <a:r>
              <a:rPr lang="en-US" dirty="0"/>
              <a:t>Bond energy of Cl2 = 242 kJ/</a:t>
            </a:r>
            <a:r>
              <a:rPr lang="en-US" dirty="0" err="1"/>
              <a:t>mol</a:t>
            </a:r>
            <a:r>
              <a:rPr lang="en-US" dirty="0"/>
              <a:t> </a:t>
            </a:r>
          </a:p>
          <a:p>
            <a:r>
              <a:rPr lang="en-US" dirty="0"/>
              <a:t>Sublimation energy of </a:t>
            </a:r>
            <a:r>
              <a:rPr lang="en-US" dirty="0" err="1"/>
              <a:t>Rb</a:t>
            </a:r>
            <a:r>
              <a:rPr lang="en-US" dirty="0"/>
              <a:t>= 86.5 kJ/</a:t>
            </a:r>
            <a:r>
              <a:rPr lang="en-US" dirty="0" err="1"/>
              <a:t>mol</a:t>
            </a:r>
            <a:r>
              <a:rPr lang="en-US" dirty="0"/>
              <a:t> </a:t>
            </a:r>
          </a:p>
          <a:p>
            <a:r>
              <a:rPr lang="en-US" dirty="0" err="1"/>
              <a:t>ΔHf</a:t>
            </a:r>
            <a:r>
              <a:rPr lang="en-US" dirty="0"/>
              <a:t> [</a:t>
            </a:r>
            <a:r>
              <a:rPr lang="en-US" dirty="0" err="1"/>
              <a:t>RbCl</a:t>
            </a:r>
            <a:r>
              <a:rPr lang="en-US" dirty="0"/>
              <a:t> (s)] = –430.5 kJ/</a:t>
            </a:r>
            <a:r>
              <a:rPr lang="en-US" dirty="0" err="1"/>
              <a:t>mol</a:t>
            </a:r>
            <a:r>
              <a:rPr lang="en-US" dirty="0"/>
              <a:t> </a:t>
            </a:r>
          </a:p>
          <a:p>
            <a:r>
              <a:rPr lang="en-US" dirty="0" err="1"/>
              <a:t>Rb</a:t>
            </a:r>
            <a:r>
              <a:rPr lang="en-US" dirty="0"/>
              <a:t> (s) + ½ Cl2 (g)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RbCl</a:t>
            </a:r>
            <a:r>
              <a:rPr lang="en-US" dirty="0"/>
              <a:t> (s)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34473" y="1222310"/>
            <a:ext cx="668071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equation can be written as the sum of the following: </a:t>
            </a:r>
          </a:p>
          <a:p>
            <a:r>
              <a:rPr lang="en-US" dirty="0" err="1"/>
              <a:t>Rb</a:t>
            </a:r>
            <a:r>
              <a:rPr lang="en-US" dirty="0"/>
              <a:t> (s)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Rb</a:t>
            </a:r>
            <a:r>
              <a:rPr lang="en-US" dirty="0"/>
              <a:t> (g) 	sublimation 			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en-US" dirty="0"/>
              <a:t>H1= +86.5 kJ/</a:t>
            </a:r>
            <a:r>
              <a:rPr lang="en-US" dirty="0" err="1"/>
              <a:t>mol</a:t>
            </a:r>
            <a:r>
              <a:rPr lang="en-US" dirty="0"/>
              <a:t> </a:t>
            </a:r>
          </a:p>
          <a:p>
            <a:r>
              <a:rPr lang="en-US" dirty="0" err="1"/>
              <a:t>Rb</a:t>
            </a:r>
            <a:r>
              <a:rPr lang="en-US" dirty="0"/>
              <a:t> (g)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Rb</a:t>
            </a:r>
            <a:r>
              <a:rPr lang="en-US" dirty="0"/>
              <a:t>+ + e– 	1st ionization energy 	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Δ </a:t>
            </a:r>
            <a:r>
              <a:rPr lang="en-US" dirty="0"/>
              <a:t>H2= +403 kJ/</a:t>
            </a:r>
            <a:r>
              <a:rPr lang="en-US" dirty="0" err="1"/>
              <a:t>mol</a:t>
            </a:r>
            <a:endParaRPr lang="en-US" dirty="0"/>
          </a:p>
          <a:p>
            <a:r>
              <a:rPr lang="en-US" dirty="0"/>
              <a:t>½ Cl2 (g)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Cl		bond energy of Cl2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Δ </a:t>
            </a:r>
            <a:r>
              <a:rPr lang="en-US" dirty="0"/>
              <a:t>H3= +121 kJ/</a:t>
            </a:r>
            <a:r>
              <a:rPr lang="en-US" dirty="0" err="1"/>
              <a:t>mol</a:t>
            </a:r>
            <a:r>
              <a:rPr lang="en-US" dirty="0"/>
              <a:t> </a:t>
            </a:r>
          </a:p>
          <a:p>
            <a:r>
              <a:rPr lang="en-US" dirty="0"/>
              <a:t>Cl + e–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Cl– 		electron affinity of Cl 	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Δ </a:t>
            </a:r>
            <a:r>
              <a:rPr lang="en-US" dirty="0"/>
              <a:t>H4= –349 kJ/</a:t>
            </a:r>
            <a:r>
              <a:rPr lang="en-US" dirty="0" err="1"/>
              <a:t>mol</a:t>
            </a:r>
            <a:r>
              <a:rPr lang="en-US" dirty="0"/>
              <a:t> </a:t>
            </a:r>
          </a:p>
          <a:p>
            <a:r>
              <a:rPr lang="en-US" dirty="0" err="1"/>
              <a:t>Rb</a:t>
            </a:r>
            <a:r>
              <a:rPr lang="en-US" dirty="0"/>
              <a:t>+ + Cl–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/>
              <a:t>RbCl</a:t>
            </a:r>
            <a:r>
              <a:rPr lang="en-US" dirty="0"/>
              <a:t> 	lattice energy 			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Δ </a:t>
            </a:r>
            <a:r>
              <a:rPr lang="en-US" dirty="0"/>
              <a:t>H5= ??? </a:t>
            </a:r>
          </a:p>
          <a:p>
            <a:endParaRPr lang="en-US" dirty="0"/>
          </a:p>
          <a:p>
            <a:r>
              <a:rPr lang="en-US" dirty="0" err="1"/>
              <a:t>Rb</a:t>
            </a:r>
            <a:r>
              <a:rPr lang="en-US" dirty="0"/>
              <a:t> (s) + ½ Cl2 (g)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 err="1"/>
              <a:t>RbCl</a:t>
            </a:r>
            <a:r>
              <a:rPr lang="en-US" dirty="0"/>
              <a:t> (s) 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Δ </a:t>
            </a:r>
            <a:r>
              <a:rPr lang="en-US" dirty="0" err="1"/>
              <a:t>Hf</a:t>
            </a:r>
            <a:r>
              <a:rPr lang="en-US" dirty="0"/>
              <a:t> = –430.5 kJ/</a:t>
            </a:r>
            <a:r>
              <a:rPr lang="en-US" dirty="0" err="1"/>
              <a:t>mol</a:t>
            </a:r>
            <a:r>
              <a:rPr lang="en-US" dirty="0"/>
              <a:t> </a:t>
            </a:r>
          </a:p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Δ </a:t>
            </a:r>
            <a:r>
              <a:rPr lang="en-US" dirty="0" err="1"/>
              <a:t>Hf</a:t>
            </a:r>
            <a:r>
              <a:rPr lang="en-US" dirty="0"/>
              <a:t> =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Δ </a:t>
            </a:r>
            <a:r>
              <a:rPr lang="en-US" dirty="0"/>
              <a:t>H1 +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Δ </a:t>
            </a:r>
            <a:r>
              <a:rPr lang="en-US" dirty="0"/>
              <a:t>H2 +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Δ </a:t>
            </a:r>
            <a:r>
              <a:rPr lang="en-US" dirty="0"/>
              <a:t>H3 +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Δ </a:t>
            </a:r>
            <a:r>
              <a:rPr lang="en-US" dirty="0"/>
              <a:t>H4 +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Δ </a:t>
            </a:r>
            <a:r>
              <a:rPr lang="en-US" dirty="0"/>
              <a:t>H5 </a:t>
            </a:r>
          </a:p>
          <a:p>
            <a:r>
              <a:rPr lang="en-US" dirty="0"/>
              <a:t>Lattice energy =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Δ </a:t>
            </a:r>
            <a:r>
              <a:rPr lang="en-US" dirty="0"/>
              <a:t>H5 =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Δ </a:t>
            </a:r>
            <a:r>
              <a:rPr lang="en-US" dirty="0" err="1"/>
              <a:t>Hf</a:t>
            </a:r>
            <a:r>
              <a:rPr lang="en-US" dirty="0"/>
              <a:t> – (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Δ </a:t>
            </a:r>
            <a:r>
              <a:rPr lang="en-US" dirty="0"/>
              <a:t>H1 +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Δ </a:t>
            </a:r>
            <a:r>
              <a:rPr lang="en-US" dirty="0"/>
              <a:t>H2 +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Δ </a:t>
            </a:r>
            <a:r>
              <a:rPr lang="en-US" dirty="0"/>
              <a:t>H3 + 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Δ </a:t>
            </a:r>
            <a:r>
              <a:rPr lang="en-US" dirty="0"/>
              <a:t>H4) </a:t>
            </a:r>
          </a:p>
          <a:p>
            <a:r>
              <a:rPr lang="en-US" dirty="0"/>
              <a:t>                          = –430.5 – (86.5 + 403 + 121 – 349)</a:t>
            </a:r>
          </a:p>
          <a:p>
            <a:r>
              <a:rPr lang="en-US" dirty="0"/>
              <a:t>			= –692 kJ </a:t>
            </a:r>
          </a:p>
          <a:p>
            <a:r>
              <a:rPr lang="en-US" dirty="0"/>
              <a:t>This value would be expected to be smaller than </a:t>
            </a:r>
            <a:r>
              <a:rPr lang="en-US" dirty="0" err="1"/>
              <a:t>NaCl</a:t>
            </a:r>
            <a:r>
              <a:rPr lang="en-US" dirty="0"/>
              <a:t>. This is because </a:t>
            </a:r>
            <a:r>
              <a:rPr lang="en-US" dirty="0" err="1"/>
              <a:t>Rb</a:t>
            </a:r>
            <a:r>
              <a:rPr lang="en-US" dirty="0"/>
              <a:t> is a larger ion than Na and would be further apart from the anion. Lattice energy is inversely proportional to the distance between the ions. </a:t>
            </a:r>
          </a:p>
        </p:txBody>
      </p:sp>
    </p:spTree>
    <p:extLst>
      <p:ext uri="{BB962C8B-B14F-4D97-AF65-F5344CB8AC3E}">
        <p14:creationId xmlns:p14="http://schemas.microsoft.com/office/powerpoint/2010/main" val="701129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Another quiz</a:t>
            </a:r>
            <a:br>
              <a:rPr lang="en-US" dirty="0"/>
            </a:br>
            <a:r>
              <a:rPr lang="en-US" dirty="0">
                <a:hlinkClick r:id="rId2"/>
              </a:rPr>
              <a:t>http://ap.kmacgill.com/wp-content/uploads/2012/12/quiz_bonding_ch_08_a_with_answer_key.pdf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335088" y="3009900"/>
            <a:ext cx="10461099" cy="1538883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en-US" altLang="zh-CN" sz="4000" dirty="0">
                <a:solidFill>
                  <a:schemeClr val="tx2"/>
                </a:solidFill>
                <a:ea typeface="华文楷体"/>
                <a:cs typeface="+mj-cs"/>
              </a:rPr>
              <a:t>Additional practice</a:t>
            </a:r>
            <a:r>
              <a:rPr lang="en-US" altLang="zh-CN" sz="4000" dirty="0">
                <a:ea typeface="华文楷体"/>
                <a:cs typeface="+mj-cs"/>
              </a:rPr>
              <a:t/>
            </a:r>
            <a:br>
              <a:rPr lang="en-US" altLang="zh-CN" sz="4000" dirty="0">
                <a:ea typeface="华文楷体"/>
                <a:cs typeface="+mj-cs"/>
              </a:rPr>
            </a:br>
            <a:r>
              <a:rPr lang="en-US" altLang="zh-CN" dirty="0">
                <a:solidFill>
                  <a:schemeClr val="tx2"/>
                </a:solidFill>
                <a:ea typeface="华文楷体"/>
                <a:cs typeface="+mj-cs"/>
              </a:rPr>
              <a:t>Ionic Bonding: </a:t>
            </a:r>
            <a:r>
              <a:rPr lang="en-US" altLang="zh-CN" dirty="0">
                <a:solidFill>
                  <a:schemeClr val="tx2"/>
                </a:solidFill>
                <a:ea typeface="华文楷体"/>
                <a:cs typeface="+mj-cs"/>
                <a:hlinkClick r:id="rId3"/>
              </a:rPr>
              <a:t>http://www.bbc.co.uk/bitesize/quiz/q70575375</a:t>
            </a:r>
            <a:r>
              <a:rPr lang="en-US" altLang="zh-CN" dirty="0">
                <a:ea typeface="华文楷体"/>
                <a:cs typeface="+mj-cs"/>
              </a:rPr>
              <a:t/>
            </a:r>
            <a:br>
              <a:rPr lang="en-US" altLang="zh-CN" dirty="0">
                <a:ea typeface="华文楷体"/>
                <a:cs typeface="+mj-cs"/>
              </a:rPr>
            </a:br>
            <a:r>
              <a:rPr lang="en-US" altLang="zh-CN" dirty="0">
                <a:solidFill>
                  <a:schemeClr val="tx2"/>
                </a:solidFill>
                <a:ea typeface="华文楷体"/>
                <a:cs typeface="+mj-cs"/>
              </a:rPr>
              <a:t>Lattice energy: </a:t>
            </a:r>
            <a:r>
              <a:rPr lang="en-US" altLang="zh-CN" dirty="0">
                <a:solidFill>
                  <a:schemeClr val="tx2"/>
                </a:solidFill>
                <a:ea typeface="华文楷体"/>
                <a:cs typeface="+mj-cs"/>
                <a:hlinkClick r:id="rId4"/>
              </a:rPr>
              <a:t>http://www.proprofs.com/quiz-school/story.php?title=lattice-energy-born-harber-cycle</a:t>
            </a:r>
            <a:r>
              <a:rPr lang="en-US" altLang="zh-CN" dirty="0">
                <a:ea typeface="华文楷体"/>
                <a:cs typeface="+mj-cs"/>
              </a:rPr>
              <a:t/>
            </a:r>
            <a:br>
              <a:rPr lang="en-US" altLang="zh-CN" dirty="0">
                <a:ea typeface="华文楷体"/>
                <a:cs typeface="+mj-cs"/>
              </a:rPr>
            </a:br>
            <a:r>
              <a:rPr lang="en-US" altLang="zh-CN" dirty="0">
                <a:solidFill>
                  <a:schemeClr val="tx2"/>
                </a:solidFill>
                <a:ea typeface="华文楷体"/>
                <a:cs typeface="+mj-cs"/>
              </a:rPr>
              <a:t>Additional reading lattice energy: </a:t>
            </a:r>
            <a:r>
              <a:rPr lang="en-US" altLang="zh-CN" dirty="0">
                <a:solidFill>
                  <a:schemeClr val="tx2"/>
                </a:solidFill>
                <a:ea typeface="华文楷体"/>
                <a:cs typeface="+mj-cs"/>
                <a:hlinkClick r:id="rId5"/>
              </a:rPr>
              <a:t>http://www.chemguide.co.uk/physical/energetics/lattice.html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90208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UI Symbol" panose="020B0502040204020203" pitchFamily="34" charset="0"/>
                <a:ea typeface="Segoe UI Symbol" panose="020B0502040204020203" pitchFamily="34" charset="0"/>
              </a:rPr>
              <a:t>Ionic Bonding</a:t>
            </a:r>
          </a:p>
        </p:txBody>
      </p:sp>
      <p:pic>
        <p:nvPicPr>
          <p:cNvPr id="2050" name="Picture 2" descr="Image result for ionic bondi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592" y="3973286"/>
            <a:ext cx="6424935" cy="2656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1600" y="1883228"/>
            <a:ext cx="8049985" cy="2285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900" b="1" dirty="0">
                <a:latin typeface="Segoe UI" panose="020B0502040204020203" pitchFamily="34" charset="0"/>
                <a:cs typeface="Segoe UI" panose="020B0502040204020203" pitchFamily="34" charset="0"/>
              </a:rPr>
              <a:t>Definition: </a:t>
            </a:r>
            <a:r>
              <a:rPr lang="en-US" altLang="zh-CN" sz="1900" dirty="0">
                <a:latin typeface="Segoe UI" panose="020B0502040204020203" pitchFamily="34" charset="0"/>
                <a:cs typeface="Segoe UI" panose="020B0502040204020203" pitchFamily="34" charset="0"/>
              </a:rPr>
              <a:t>The complete transfer of valence electron(s) between atoms. It’s a type of chemical bond that creates two oppositely charged ions. Typically an ionic bond happens between a metal and a non-metal, where the metal loses electrons to the non-metal, resulting in a cation and a anion.</a:t>
            </a:r>
            <a:endParaRPr lang="zh-CN" altLang="en-US" sz="19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6733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000" dirty="0">
                <a:latin typeface="Segoe UI" panose="020B0502040204020203" pitchFamily="34" charset="0"/>
                <a:cs typeface="Segoe UI" panose="020B0502040204020203" pitchFamily="34" charset="0"/>
              </a:rPr>
              <a:t>Ionic Bonding</a:t>
            </a:r>
            <a:endParaRPr lang="zh-CN" altLang="en-US" sz="30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295400" y="2825625"/>
                <a:ext cx="5838458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20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Na(s) + ½Cl</a:t>
                </a:r>
                <a:r>
                  <a:rPr lang="en-US" altLang="zh-CN" sz="20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2</a:t>
                </a:r>
                <a14:m>
                  <m:oMath xmlns:m="http://schemas.openxmlformats.org/officeDocument/2006/math">
                    <m:r>
                      <a:rPr lang="en-US" altLang="zh-CN" sz="200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 </m:t>
                    </m:r>
                  </m:oMath>
                </a14:m>
                <a:r>
                  <a:rPr lang="zh-CN" altLang="en-US" sz="20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(g) → NaCl(s)  ∆Hºf = –410.9 kJ/mol 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5400" y="2825625"/>
                <a:ext cx="5838458" cy="400110"/>
              </a:xfrm>
              <a:prstGeom prst="rect">
                <a:avLst/>
              </a:prstGeom>
              <a:blipFill>
                <a:blip r:embed="rId3"/>
                <a:stretch>
                  <a:fillRect l="-1149" t="-7692" r="-104" b="-292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360978"/>
            <a:ext cx="5295900" cy="12763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95400" y="3325271"/>
            <a:ext cx="6618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Segoe UI" panose="020B0502040204020203" pitchFamily="34" charset="0"/>
                <a:cs typeface="Segoe UI" panose="020B0502040204020203" pitchFamily="34" charset="0"/>
              </a:rPr>
              <a:t>Reaction is exothermic, product is more stable than reactants. </a:t>
            </a:r>
          </a:p>
          <a:p>
            <a:endParaRPr lang="en-US" altLang="zh-CN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0164" y="1701424"/>
            <a:ext cx="3156857" cy="30486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95400" y="3790899"/>
            <a:ext cx="66185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Segoe UI" panose="020B0502040204020203" pitchFamily="34" charset="0"/>
                <a:cs typeface="Segoe UI" panose="020B0502040204020203" pitchFamily="34" charset="0"/>
              </a:rPr>
              <a:t>The product of the ionic bonding forms a solid array of cations and anions called a crystal lattice. </a:t>
            </a:r>
          </a:p>
          <a:p>
            <a:endParaRPr lang="en-US" altLang="zh-CN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4533526"/>
            <a:ext cx="6618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Segoe UI" panose="020B0502040204020203" pitchFamily="34" charset="0"/>
                <a:cs typeface="Segoe UI" panose="020B0502040204020203" pitchFamily="34" charset="0"/>
              </a:rPr>
              <a:t>The stability of the ionic compound comes from the attraction between ions of unlike charge. This is given by the equation: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75214" y="5497286"/>
                <a:ext cx="4011386" cy="58432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𝐿𝑎𝑡𝑡𝑖𝑐𝑒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𝑒𝑛𝑒𝑟𝑔𝑦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altLang="zh-CN" sz="20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altLang="zh-CN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zh-CN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den>
                      </m:f>
                    </m:oMath>
                  </m:oMathPara>
                </a14:m>
                <a:endParaRPr lang="zh-CN" altLang="en-US" sz="20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5214" y="5497286"/>
                <a:ext cx="4011386" cy="58432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79584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43" y="316774"/>
            <a:ext cx="9601200" cy="1485900"/>
          </a:xfrm>
        </p:spPr>
        <p:txBody>
          <a:bodyPr/>
          <a:lstStyle/>
          <a:p>
            <a:r>
              <a:rPr lang="en-US" dirty="0">
                <a:latin typeface="Segoe UI Symbol" panose="020B0502040204020203" pitchFamily="34" charset="0"/>
                <a:ea typeface="Segoe UI Symbol" panose="020B0502040204020203" pitchFamily="34" charset="0"/>
              </a:rPr>
              <a:t>Lattice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16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Lattice Energy (force)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71600" y="1825796"/>
            <a:ext cx="91346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</a:t>
            </a:r>
            <a:r>
              <a:rPr lang="en-US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energy required to separate one mole </a:t>
            </a:r>
            <a:r>
              <a:rPr lang="en-US">
                <a:latin typeface="Segoe UI" panose="020B0502040204020203" pitchFamily="34" charset="0"/>
                <a:cs typeface="Segoe UI" panose="020B0502040204020203" pitchFamily="34" charset="0"/>
              </a:rPr>
              <a:t>of a solid ionic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compound into gaseous ions is </a:t>
            </a:r>
            <a:r>
              <a:rPr lang="en-US">
                <a:latin typeface="Segoe UI" panose="020B0502040204020203" pitchFamily="34" charset="0"/>
                <a:cs typeface="Segoe UI" panose="020B0502040204020203" pitchFamily="34" charset="0"/>
              </a:rPr>
              <a:t>called the lattice energy, ∆H</a:t>
            </a:r>
            <a:r>
              <a:rPr lang="en-US" baseline="-25000">
                <a:latin typeface="Segoe UI" panose="020B0502040204020203" pitchFamily="34" charset="0"/>
                <a:cs typeface="Segoe UI" panose="020B0502040204020203" pitchFamily="34" charset="0"/>
              </a:rPr>
              <a:t>lattice.</a:t>
            </a:r>
            <a:endParaRPr lang="en-US" baseline="-25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Lattice</a:t>
            </a:r>
            <a:r>
              <a:rPr lang="en-US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energy depends on the charge on the ions and the size of the 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074" name="Picture 2" descr="http://www.chemguide.co.uk/physical/energetics/le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293804"/>
            <a:ext cx="3564294" cy="2638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69464" y="3597523"/>
            <a:ext cx="644356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Two definitions</a:t>
            </a:r>
          </a:p>
          <a:p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Both are </a:t>
            </a:r>
            <a:r>
              <a:rPr lang="en-US" sz="2000">
                <a:latin typeface="Segoe UI" panose="020B0502040204020203" pitchFamily="34" charset="0"/>
                <a:cs typeface="Segoe UI" panose="020B0502040204020203" pitchFamily="34" charset="0"/>
              </a:rPr>
              <a:t>about 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enthalpy</a:t>
            </a:r>
            <a:r>
              <a:rPr lang="en-US" sz="2000">
                <a:latin typeface="Segoe UI" panose="020B0502040204020203" pitchFamily="34" charset="0"/>
                <a:cs typeface="Segoe UI" panose="020B0502040204020203" pitchFamily="34" charset="0"/>
              </a:rPr>
              <a:t> (heat) </a:t>
            </a:r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change per mole when changing states. </a:t>
            </a:r>
          </a:p>
          <a:p>
            <a:r>
              <a:rPr 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lattice formation enthalpy</a:t>
            </a:r>
          </a:p>
          <a:p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One from gas to solid, downward, so it is -787 kJ mol</a:t>
            </a:r>
            <a:r>
              <a:rPr lang="en-US" sz="2000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-1 </a:t>
            </a:r>
          </a:p>
          <a:p>
            <a:r>
              <a:rPr lang="en-US" sz="2000" b="1" dirty="0">
                <a:latin typeface="Segoe UI" panose="020B0502040204020203" pitchFamily="34" charset="0"/>
                <a:cs typeface="Segoe UI" panose="020B0502040204020203" pitchFamily="34" charset="0"/>
              </a:rPr>
              <a:t>lattice dissociation enthalpy </a:t>
            </a:r>
          </a:p>
          <a:p>
            <a:r>
              <a:rPr lang="en-US" sz="2000" dirty="0">
                <a:latin typeface="Segoe UI" panose="020B0502040204020203" pitchFamily="34" charset="0"/>
                <a:cs typeface="Segoe UI" panose="020B0502040204020203" pitchFamily="34" charset="0"/>
              </a:rPr>
              <a:t>One from solid to gas, upward, so it will be 787 kJ mol</a:t>
            </a:r>
            <a:r>
              <a:rPr lang="en-US" sz="2000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-</a:t>
            </a:r>
            <a:r>
              <a:rPr lang="en-US" sz="2000" baseline="30000" dirty="0"/>
              <a:t>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93106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Change</a:t>
            </a:r>
            <a:r>
              <a:rPr lang="en-US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of Lattice </a:t>
            </a:r>
            <a:r>
              <a:rPr lang="en-US">
                <a:latin typeface="Segoe UI" panose="020B0502040204020203" pitchFamily="34" charset="0"/>
                <a:cs typeface="Segoe UI" panose="020B0502040204020203" pitchFamily="34" charset="0"/>
              </a:rPr>
              <a:t>energy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098" name="Picture 2" descr="“lattice energy”的图片搜索结果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332" y="2969767"/>
            <a:ext cx="3952875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42357" y="1788671"/>
            <a:ext cx="40168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More charge, more energy </a:t>
            </a: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Less radius, more energy</a:t>
            </a:r>
          </a:p>
        </p:txBody>
      </p:sp>
      <p:pic>
        <p:nvPicPr>
          <p:cNvPr id="6" name="Picture 4" descr="http://www.chemguide.co.uk/physical/energetics/lechart1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109" y="3364372"/>
            <a:ext cx="3384534" cy="259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587" y="2660890"/>
            <a:ext cx="2190750" cy="329565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902779" y="1814330"/>
                <a:ext cx="4011386" cy="7092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zh-CN" sz="2000" b="0" dirty="0"/>
                  <a:t>E</a:t>
                </a:r>
                <a14:m>
                  <m:oMath xmlns:m="http://schemas.openxmlformats.org/officeDocument/2006/math">
                    <m:r>
                      <a:rPr lang="en-US" altLang="zh-CN" sz="32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altLang="zh-C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sSub>
                          <m:sSubPr>
                            <m:ctrlPr>
                              <a:rPr lang="en-US" altLang="zh-CN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sz="32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altLang="zh-CN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sz="32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altLang="zh-CN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endParaRPr lang="zh-CN" altLang="en-US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2779" y="1814330"/>
                <a:ext cx="4011386" cy="709297"/>
              </a:xfrm>
              <a:prstGeom prst="rect">
                <a:avLst/>
              </a:prstGeom>
              <a:blipFill>
                <a:blip r:embed="rId6"/>
                <a:stretch>
                  <a:fillRect l="-379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5953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5535" y="594928"/>
            <a:ext cx="9601200" cy="1485900"/>
          </a:xfrm>
        </p:spPr>
        <p:txBody>
          <a:bodyPr/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Born–Haber cycle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8819" y="2080828"/>
            <a:ext cx="37545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Segoe UI" panose="020B0502040204020203" pitchFamily="34" charset="0"/>
                <a:cs typeface="Segoe UI" panose="020B0502040204020203" pitchFamily="34" charset="0"/>
              </a:rPr>
              <a:t>An approach that analyzes reaction energies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Segoe UI" panose="020B0502040204020203" pitchFamily="34" charset="0"/>
                <a:cs typeface="Segoe UI" panose="020B0502040204020203" pitchFamily="34" charset="0"/>
              </a:rPr>
              <a:t>Used for calculating lattice enthalpy</a:t>
            </a:r>
          </a:p>
          <a:p>
            <a:endParaRPr lang="en-US" altLang="zh-CN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Segoe UI" panose="020B0502040204020203" pitchFamily="34" charset="0"/>
                <a:cs typeface="Segoe UI" panose="020B0502040204020203" pitchFamily="34" charset="0"/>
              </a:rPr>
              <a:t>Total enthalpy change = 0 </a:t>
            </a:r>
          </a:p>
          <a:p>
            <a:endParaRPr lang="en-US" altLang="zh-CN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>
                <a:latin typeface="Segoe UI" panose="020B0502040204020203" pitchFamily="34" charset="0"/>
                <a:cs typeface="Segoe UI" panose="020B0502040204020203" pitchFamily="34" charset="0"/>
              </a:rPr>
              <a:t>Lattice energy cannot be measured directly, instead we use the previous energies to calculate lattice energy</a:t>
            </a:r>
            <a:endParaRPr lang="zh-CN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8287" r="6400" b="-251"/>
          <a:stretch/>
        </p:blipFill>
        <p:spPr>
          <a:xfrm>
            <a:off x="4373197" y="1550504"/>
            <a:ext cx="7818803" cy="5339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775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30626" y="1674564"/>
            <a:ext cx="67884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Why does sodium chloride have a lower melting point than magnesium chloride?</a:t>
            </a:r>
          </a:p>
          <a:p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1. Its positive ions are larger but have a smaller charge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30626" y="3034028"/>
            <a:ext cx="61026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2. Its positive ions are smaller and have a smaller charge</a:t>
            </a:r>
          </a:p>
          <a:p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3. Its positive ions are smaller but have a larger charge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63323" y="3034028"/>
            <a:ext cx="4482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What is the formula for magnesium chloride?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300115" y="4022121"/>
            <a:ext cx="41048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MgCl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Mg</a:t>
            </a:r>
            <a:r>
              <a:rPr lang="en-US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Cl</a:t>
            </a:r>
            <a:r>
              <a:rPr lang="en-US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00115" y="4585599"/>
            <a:ext cx="17393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MgCl</a:t>
            </a:r>
            <a:r>
              <a:rPr lang="en-US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30626" y="4292082"/>
            <a:ext cx="48981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 a big radius means it </a:t>
            </a:r>
            <a:r>
              <a:rPr lang="en-US"/>
              <a:t>has </a:t>
            </a:r>
            <a:r>
              <a:rPr lang="en-US" dirty="0"/>
              <a:t>a</a:t>
            </a:r>
            <a:r>
              <a:rPr lang="en-US"/>
              <a:t> higher </a:t>
            </a:r>
            <a:r>
              <a:rPr lang="en-US" dirty="0"/>
              <a:t>distance, less charge will bring q1q2 down and the total result is less bonding force, and lower melting point.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9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1.85185E-6 L -0.00026 -0.09028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-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0" grpId="1"/>
      <p:bldP spid="11" grpId="0"/>
      <p:bldP spid="11" grpId="1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05070"/>
          </a:xfrm>
        </p:spPr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20078" y="1798983"/>
            <a:ext cx="450242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Which one of the following has the largest lattice energy? </a:t>
            </a:r>
            <a:br>
              <a:rPr lang="en-US" b="1" dirty="0"/>
            </a:br>
            <a:r>
              <a:rPr lang="en-US" b="1" dirty="0" err="1"/>
              <a:t>LiF</a:t>
            </a:r>
            <a:r>
              <a:rPr lang="en-US" b="1" dirty="0"/>
              <a:t>, </a:t>
            </a:r>
            <a:r>
              <a:rPr lang="en-US" b="1" dirty="0" err="1"/>
              <a:t>NaF</a:t>
            </a:r>
            <a:r>
              <a:rPr lang="en-US" b="1" dirty="0"/>
              <a:t>, CaF</a:t>
            </a:r>
            <a:r>
              <a:rPr lang="en-US" b="1" baseline="-25000" dirty="0"/>
              <a:t>2</a:t>
            </a:r>
            <a:r>
              <a:rPr lang="en-US" b="1" dirty="0"/>
              <a:t>, AlF</a:t>
            </a:r>
            <a:r>
              <a:rPr lang="en-US" b="1" baseline="-25000" dirty="0"/>
              <a:t>3</a:t>
            </a:r>
          </a:p>
          <a:p>
            <a:endParaRPr lang="en-US" b="1" baseline="-25000" dirty="0"/>
          </a:p>
          <a:p>
            <a:endParaRPr lang="en-US" b="1" baseline="-25000" dirty="0"/>
          </a:p>
          <a:p>
            <a:endParaRPr lang="en-US" b="1" baseline="-25000" dirty="0"/>
          </a:p>
          <a:p>
            <a:r>
              <a:rPr lang="en-US" b="1" dirty="0"/>
              <a:t>Which one of the following has the largest lattice energy? </a:t>
            </a:r>
            <a:br>
              <a:rPr lang="en-US" b="1" dirty="0"/>
            </a:br>
            <a:r>
              <a:rPr lang="en-US" b="1" dirty="0" err="1"/>
              <a:t>LiCl</a:t>
            </a:r>
            <a:r>
              <a:rPr lang="en-US" b="1" dirty="0"/>
              <a:t>, </a:t>
            </a:r>
            <a:r>
              <a:rPr lang="en-US" b="1" dirty="0" err="1"/>
              <a:t>NaCl</a:t>
            </a:r>
            <a:r>
              <a:rPr lang="en-US" b="1" dirty="0"/>
              <a:t>, CaCl</a:t>
            </a:r>
            <a:r>
              <a:rPr lang="en-US" b="1" baseline="-25000" dirty="0"/>
              <a:t>2</a:t>
            </a:r>
            <a:r>
              <a:rPr lang="en-US" b="1" dirty="0"/>
              <a:t>, Al</a:t>
            </a:r>
            <a:r>
              <a:rPr lang="en-US" b="1" baseline="-25000" dirty="0"/>
              <a:t>2</a:t>
            </a:r>
            <a:r>
              <a:rPr lang="en-US" b="1" dirty="0"/>
              <a:t>O</a:t>
            </a:r>
            <a:r>
              <a:rPr lang="en-US" b="1" baseline="-25000" dirty="0"/>
              <a:t>3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091215" y="2073677"/>
            <a:ext cx="13260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AlF</a:t>
            </a:r>
            <a:r>
              <a:rPr lang="en-US" sz="5400" b="1" cap="none" spc="0" baseline="-250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091215" y="3460976"/>
            <a:ext cx="1710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Al</a:t>
            </a:r>
            <a:r>
              <a:rPr lang="en-US" sz="5400" b="1" baseline="-250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2</a:t>
            </a:r>
            <a:r>
              <a:rPr lang="en-US" sz="5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O</a:t>
            </a:r>
            <a:r>
              <a:rPr lang="en-US" sz="5400" b="1" baseline="-2500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3</a:t>
            </a:r>
            <a:endParaRPr lang="en-US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77644" y="1856509"/>
            <a:ext cx="34248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zh-CN" altLang="en-US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6239296" y="1596072"/>
            <a:ext cx="54898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Aluminum has the lowest radius in all other metal elements listed in the question, oxygen has smaller radius than Cl. </a:t>
            </a:r>
          </a:p>
          <a:p>
            <a:r>
              <a:rPr lang="en-US" dirty="0"/>
              <a:t>The charge increases as there are more ions in the molecule. </a:t>
            </a:r>
          </a:p>
          <a:p>
            <a:r>
              <a:rPr lang="en-US" dirty="0"/>
              <a:t>So, smaller radius, higher charge, it will result in a higher lattice energy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440037" y="4029657"/>
                <a:ext cx="4011386" cy="70929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zh-CN" sz="2000" b="0" dirty="0"/>
                  <a:t>E</a:t>
                </a:r>
                <a14:m>
                  <m:oMath xmlns:m="http://schemas.openxmlformats.org/officeDocument/2006/math">
                    <m:r>
                      <a:rPr lang="en-US" altLang="zh-CN" sz="32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altLang="zh-CN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sSub>
                          <m:sSubPr>
                            <m:ctrlPr>
                              <a:rPr lang="en-US" altLang="zh-CN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sz="32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altLang="zh-CN" sz="3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zh-CN" sz="3200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altLang="zh-CN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en-US" altLang="zh-CN" sz="32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den>
                    </m:f>
                  </m:oMath>
                </a14:m>
                <a:endParaRPr lang="zh-CN" alt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0037" y="4029657"/>
                <a:ext cx="4011386" cy="709297"/>
              </a:xfrm>
              <a:prstGeom prst="rect">
                <a:avLst/>
              </a:prstGeom>
              <a:blipFill>
                <a:blip r:embed="rId3"/>
                <a:stretch>
                  <a:fillRect l="-379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296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591</TotalTime>
  <Words>672</Words>
  <Application>Microsoft Office PowerPoint</Application>
  <PresentationFormat>Custom</PresentationFormat>
  <Paragraphs>103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Crop</vt:lpstr>
      <vt:lpstr>Ionic Bonding  Lattice Energy</vt:lpstr>
      <vt:lpstr>Ionic Bonding</vt:lpstr>
      <vt:lpstr>Ionic Bonding</vt:lpstr>
      <vt:lpstr>Lattice Energy</vt:lpstr>
      <vt:lpstr>Lattice Energy (force)</vt:lpstr>
      <vt:lpstr>Change of Lattice energy</vt:lpstr>
      <vt:lpstr>Born–Haber cycle</vt:lpstr>
      <vt:lpstr>Question</vt:lpstr>
      <vt:lpstr>Questions</vt:lpstr>
      <vt:lpstr>PowerPoint Presentation</vt:lpstr>
      <vt:lpstr>What is the lattice energy in this diagram?</vt:lpstr>
      <vt:lpstr>PowerPoint Presentation</vt:lpstr>
      <vt:lpstr>Another quiz http://ap.kmacgill.com/wp-content/uploads/2012/12/quiz_bonding_ch_08_a_with_answer_key.pdf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Ionic Bonding  Lattice Energy</dc:title>
  <dc:creator>Tian Xie</dc:creator>
  <cp:lastModifiedBy>Windows User</cp:lastModifiedBy>
  <cp:revision>76</cp:revision>
  <dcterms:created xsi:type="dcterms:W3CDTF">2016-10-12T16:47:16Z</dcterms:created>
  <dcterms:modified xsi:type="dcterms:W3CDTF">2016-11-07T17:01:18Z</dcterms:modified>
</cp:coreProperties>
</file>