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1024FB7-A25E-4EFB-A6D6-BB8A0AD4E051}">
  <a:tblStyle styleId="{41024FB7-A25E-4EFB-A6D6-BB8A0AD4E051}"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96" y="-4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380244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GB" sz="1200">
                <a:solidFill>
                  <a:schemeClr val="dk1"/>
                </a:solidFill>
              </a:rPr>
              <a:t>O3:Because of resonance, the bonds between the central</a:t>
            </a:r>
          </a:p>
          <a:p>
            <a:pPr lvl="0" rtl="0">
              <a:lnSpc>
                <a:spcPct val="115000"/>
              </a:lnSpc>
              <a:spcBef>
                <a:spcPts val="0"/>
              </a:spcBef>
              <a:buClr>
                <a:schemeClr val="dk1"/>
              </a:buClr>
              <a:buSzPct val="91666"/>
              <a:buFont typeface="Arial"/>
              <a:buNone/>
            </a:pPr>
            <a:r>
              <a:rPr lang="en-GB" sz="1200">
                <a:solidFill>
                  <a:schemeClr val="dk1"/>
                </a:solidFill>
              </a:rPr>
              <a:t>O atom and the outer O atoms are of equal length. In</a:t>
            </a:r>
          </a:p>
          <a:p>
            <a:pPr lvl="0" rtl="0">
              <a:lnSpc>
                <a:spcPct val="115000"/>
              </a:lnSpc>
              <a:spcBef>
                <a:spcPts val="0"/>
              </a:spcBef>
              <a:buClr>
                <a:schemeClr val="dk1"/>
              </a:buClr>
              <a:buSzPct val="91666"/>
              <a:buFont typeface="Arial"/>
              <a:buNone/>
            </a:pPr>
            <a:r>
              <a:rPr lang="en-GB" sz="1200">
                <a:solidFill>
                  <a:schemeClr val="dk1"/>
                </a:solidFill>
              </a:rPr>
              <a:t>both resonance structures the central O atom is</a:t>
            </a:r>
          </a:p>
          <a:p>
            <a:pPr lvl="0" rtl="0">
              <a:lnSpc>
                <a:spcPct val="115000"/>
              </a:lnSpc>
              <a:spcBef>
                <a:spcPts val="0"/>
              </a:spcBef>
              <a:buClr>
                <a:schemeClr val="dk1"/>
              </a:buClr>
              <a:buSzPct val="91666"/>
              <a:buFont typeface="Arial"/>
              <a:buNone/>
            </a:pPr>
            <a:r>
              <a:rPr lang="en-GB" sz="1200">
                <a:solidFill>
                  <a:schemeClr val="dk1"/>
                </a:solidFill>
              </a:rPr>
              <a:t>bonded to the two outer O atoms and has one</a:t>
            </a:r>
          </a:p>
          <a:p>
            <a:pPr lvl="0" rtl="0">
              <a:lnSpc>
                <a:spcPct val="115000"/>
              </a:lnSpc>
              <a:spcBef>
                <a:spcPts val="0"/>
              </a:spcBef>
              <a:buClr>
                <a:schemeClr val="dk1"/>
              </a:buClr>
              <a:buSzPct val="91666"/>
              <a:buFont typeface="Arial"/>
              <a:buNone/>
            </a:pPr>
            <a:r>
              <a:rPr lang="en-GB" sz="1200">
                <a:solidFill>
                  <a:schemeClr val="dk1"/>
                </a:solidFill>
              </a:rPr>
              <a:t>nonbonding pair. Thus, there are three electron</a:t>
            </a:r>
          </a:p>
          <a:p>
            <a:pPr lvl="0" rtl="0">
              <a:lnSpc>
                <a:spcPct val="115000"/>
              </a:lnSpc>
              <a:spcBef>
                <a:spcPts val="0"/>
              </a:spcBef>
              <a:buClr>
                <a:schemeClr val="dk1"/>
              </a:buClr>
              <a:buSzPct val="91666"/>
              <a:buFont typeface="Arial"/>
              <a:buNone/>
            </a:pPr>
            <a:r>
              <a:rPr lang="en-GB" sz="1200">
                <a:solidFill>
                  <a:schemeClr val="dk1"/>
                </a:solidFill>
              </a:rPr>
              <a:t>domains about the central O atoms. (Remember that</a:t>
            </a:r>
          </a:p>
          <a:p>
            <a:pPr lvl="0" rtl="0">
              <a:lnSpc>
                <a:spcPct val="115000"/>
              </a:lnSpc>
              <a:spcBef>
                <a:spcPts val="0"/>
              </a:spcBef>
              <a:buClr>
                <a:schemeClr val="dk1"/>
              </a:buClr>
              <a:buSzPct val="91666"/>
              <a:buFont typeface="Arial"/>
              <a:buNone/>
            </a:pPr>
            <a:r>
              <a:rPr lang="en-GB" sz="1200">
                <a:solidFill>
                  <a:schemeClr val="dk1"/>
                </a:solidFill>
              </a:rPr>
              <a:t>a double bond counts as a single electron domain.)</a:t>
            </a:r>
          </a:p>
          <a:p>
            <a:pPr lvl="0" rtl="0">
              <a:lnSpc>
                <a:spcPct val="115000"/>
              </a:lnSpc>
              <a:spcBef>
                <a:spcPts val="0"/>
              </a:spcBef>
              <a:buClr>
                <a:schemeClr val="dk1"/>
              </a:buClr>
              <a:buSzPct val="91666"/>
              <a:buFont typeface="Arial"/>
              <a:buNone/>
            </a:pPr>
            <a:r>
              <a:rPr lang="en-GB" sz="1200">
                <a:solidFill>
                  <a:schemeClr val="dk1"/>
                </a:solidFill>
              </a:rPr>
              <a:t>The arrangement of three electron domains is</a:t>
            </a:r>
          </a:p>
          <a:p>
            <a:pPr lvl="0" rtl="0">
              <a:lnSpc>
                <a:spcPct val="115000"/>
              </a:lnSpc>
              <a:spcBef>
                <a:spcPts val="0"/>
              </a:spcBef>
              <a:buClr>
                <a:schemeClr val="dk1"/>
              </a:buClr>
              <a:buSzPct val="91666"/>
              <a:buFont typeface="Arial"/>
              <a:buNone/>
            </a:pPr>
            <a:r>
              <a:rPr lang="en-GB" sz="1200">
                <a:solidFill>
                  <a:schemeClr val="dk1"/>
                </a:solidFill>
              </a:rPr>
              <a:t>trigonal planar (Table 9.1). Two of the domains are</a:t>
            </a:r>
          </a:p>
          <a:p>
            <a:pPr lvl="0" rtl="0">
              <a:lnSpc>
                <a:spcPct val="115000"/>
              </a:lnSpc>
              <a:spcBef>
                <a:spcPts val="0"/>
              </a:spcBef>
              <a:buClr>
                <a:schemeClr val="dk1"/>
              </a:buClr>
              <a:buSzPct val="91666"/>
              <a:buFont typeface="Arial"/>
              <a:buNone/>
            </a:pPr>
            <a:r>
              <a:rPr lang="en-GB" sz="1200">
                <a:solidFill>
                  <a:schemeClr val="dk1"/>
                </a:solidFill>
              </a:rPr>
              <a:t>from bonds, and one is due to a nonbonding pair. So,</a:t>
            </a:r>
          </a:p>
          <a:p>
            <a:pPr lvl="0" rtl="0">
              <a:lnSpc>
                <a:spcPct val="115000"/>
              </a:lnSpc>
              <a:spcBef>
                <a:spcPts val="0"/>
              </a:spcBef>
              <a:buClr>
                <a:schemeClr val="dk1"/>
              </a:buClr>
              <a:buSzPct val="91666"/>
              <a:buFont typeface="Arial"/>
              <a:buNone/>
            </a:pPr>
            <a:r>
              <a:rPr lang="en-GB" sz="1200">
                <a:solidFill>
                  <a:schemeClr val="dk1"/>
                </a:solidFill>
              </a:rPr>
              <a:t>the molecule has a bent shape with an ideal bond</a:t>
            </a:r>
          </a:p>
          <a:p>
            <a:pPr lvl="0" rtl="0">
              <a:lnSpc>
                <a:spcPct val="115000"/>
              </a:lnSpc>
              <a:spcBef>
                <a:spcPts val="0"/>
              </a:spcBef>
              <a:buNone/>
            </a:pPr>
            <a:r>
              <a:rPr lang="en-GB" sz="1200">
                <a:solidFill>
                  <a:schemeClr val="dk1"/>
                </a:solidFill>
              </a:rPr>
              <a:t>angle of 120(Table 9.2).</a:t>
            </a:r>
          </a:p>
          <a:p>
            <a:pPr lvl="0" rtl="0">
              <a:lnSpc>
                <a:spcPct val="115000"/>
              </a:lnSpc>
              <a:spcBef>
                <a:spcPts val="0"/>
              </a:spcBef>
              <a:buNone/>
            </a:pPr>
            <a:endParaRPr sz="1200">
              <a:solidFill>
                <a:schemeClr val="dk1"/>
              </a:solidFill>
            </a:endParaRPr>
          </a:p>
          <a:p>
            <a:pPr lvl="0" rtl="0">
              <a:lnSpc>
                <a:spcPct val="115000"/>
              </a:lnSpc>
              <a:spcBef>
                <a:spcPts val="0"/>
              </a:spcBef>
              <a:buNone/>
            </a:pPr>
            <a:r>
              <a:rPr lang="en-GB" sz="1200">
                <a:solidFill>
                  <a:schemeClr val="dk1"/>
                </a:solidFill>
              </a:rPr>
              <a:t>SnCl3-The Lewis structure for the SnCl</a:t>
            </a:r>
            <a:r>
              <a:rPr lang="en-GB" sz="800">
                <a:solidFill>
                  <a:schemeClr val="dk1"/>
                </a:solidFill>
              </a:rPr>
              <a:t>3–</a:t>
            </a:r>
            <a:r>
              <a:rPr lang="en-GB" sz="1200">
                <a:solidFill>
                  <a:schemeClr val="dk1"/>
                </a:solidFill>
              </a:rPr>
              <a:t>ion is</a:t>
            </a:r>
          </a:p>
          <a:p>
            <a:pPr lvl="0" rtl="0">
              <a:lnSpc>
                <a:spcPct val="115000"/>
              </a:lnSpc>
              <a:spcBef>
                <a:spcPts val="0"/>
              </a:spcBef>
              <a:buNone/>
            </a:pPr>
            <a:r>
              <a:rPr lang="en-GB" sz="1200">
                <a:solidFill>
                  <a:schemeClr val="dk1"/>
                </a:solidFill>
              </a:rPr>
              <a:t>The central Sn atom is bonded to the three Cl atoms</a:t>
            </a:r>
          </a:p>
          <a:p>
            <a:pPr lvl="0" rtl="0">
              <a:lnSpc>
                <a:spcPct val="115000"/>
              </a:lnSpc>
              <a:spcBef>
                <a:spcPts val="0"/>
              </a:spcBef>
              <a:buNone/>
            </a:pPr>
            <a:r>
              <a:rPr lang="en-GB" sz="1200">
                <a:solidFill>
                  <a:schemeClr val="dk1"/>
                </a:solidFill>
              </a:rPr>
              <a:t>and has one nonbonding pair. Therefore, the Sn atom</a:t>
            </a:r>
          </a:p>
          <a:p>
            <a:pPr lvl="0" rtl="0">
              <a:lnSpc>
                <a:spcPct val="115000"/>
              </a:lnSpc>
              <a:spcBef>
                <a:spcPts val="0"/>
              </a:spcBef>
              <a:buNone/>
            </a:pPr>
            <a:r>
              <a:rPr lang="en-GB" sz="1200">
                <a:solidFill>
                  <a:schemeClr val="dk1"/>
                </a:solidFill>
              </a:rPr>
              <a:t>has four electron domains around it. The resulting</a:t>
            </a:r>
          </a:p>
          <a:p>
            <a:pPr lvl="0" rtl="0">
              <a:lnSpc>
                <a:spcPct val="115000"/>
              </a:lnSpc>
              <a:spcBef>
                <a:spcPts val="0"/>
              </a:spcBef>
              <a:buNone/>
            </a:pPr>
            <a:r>
              <a:rPr lang="en-GB" sz="1200">
                <a:solidFill>
                  <a:schemeClr val="dk1"/>
                </a:solidFill>
              </a:rPr>
              <a:t>electron-domain geometry is tetrahedral (Table 9.1)</a:t>
            </a:r>
          </a:p>
          <a:p>
            <a:pPr lvl="0" rtl="0">
              <a:lnSpc>
                <a:spcPct val="115000"/>
              </a:lnSpc>
              <a:spcBef>
                <a:spcPts val="0"/>
              </a:spcBef>
              <a:buNone/>
            </a:pPr>
            <a:r>
              <a:rPr lang="en-GB" sz="1200">
                <a:solidFill>
                  <a:schemeClr val="dk1"/>
                </a:solidFill>
              </a:rPr>
              <a:t>with one of the corners occupied by a nonbonding</a:t>
            </a:r>
          </a:p>
          <a:p>
            <a:pPr lvl="0" rtl="0">
              <a:lnSpc>
                <a:spcPct val="115000"/>
              </a:lnSpc>
              <a:spcBef>
                <a:spcPts val="0"/>
              </a:spcBef>
              <a:buNone/>
            </a:pPr>
            <a:r>
              <a:rPr lang="en-GB" sz="1200">
                <a:solidFill>
                  <a:schemeClr val="dk1"/>
                </a:solidFill>
              </a:rPr>
              <a:t>pair of electrons. The molecular geometry is</a:t>
            </a:r>
          </a:p>
          <a:p>
            <a:pPr lvl="0" rtl="0">
              <a:lnSpc>
                <a:spcPct val="115000"/>
              </a:lnSpc>
              <a:spcBef>
                <a:spcPts val="0"/>
              </a:spcBef>
              <a:buNone/>
            </a:pPr>
            <a:r>
              <a:rPr lang="en-GB" sz="1200">
                <a:solidFill>
                  <a:schemeClr val="dk1"/>
                </a:solidFill>
              </a:rPr>
              <a:t>therefore trigonal pyramidal (Table 9.2), like that of</a:t>
            </a:r>
          </a:p>
          <a:p>
            <a:pPr lvl="0" rtl="0">
              <a:lnSpc>
                <a:spcPct val="115000"/>
              </a:lnSpc>
              <a:spcBef>
                <a:spcPts val="0"/>
              </a:spcBef>
              <a:buNone/>
            </a:pPr>
            <a:r>
              <a:rPr lang="en-GB" sz="1200">
                <a:solidFill>
                  <a:schemeClr val="dk1"/>
                </a:solidFill>
              </a:rPr>
              <a:t>NH</a:t>
            </a:r>
            <a:r>
              <a:rPr lang="en-GB" sz="800">
                <a:solidFill>
                  <a:schemeClr val="dk1"/>
                </a:solidFill>
              </a:rPr>
              <a:t>3</a:t>
            </a:r>
            <a:r>
              <a:rPr lang="en-GB" sz="1200">
                <a:solidFill>
                  <a:schemeClr val="dk1"/>
                </a:solidFill>
              </a:rPr>
              <a:t>.</a:t>
            </a:r>
          </a:p>
          <a:p>
            <a:pPr lvl="0" rtl="0">
              <a:lnSpc>
                <a:spcPct val="115000"/>
              </a:lnSpc>
              <a:spcBef>
                <a:spcPts val="0"/>
              </a:spcBef>
              <a:buClr>
                <a:schemeClr val="dk1"/>
              </a:buClr>
              <a:buSzPct val="91666"/>
              <a:buFont typeface="Arial"/>
              <a:buNone/>
            </a:pPr>
            <a:endParaRPr sz="1200">
              <a:solidFill>
                <a:schemeClr val="dk1"/>
              </a:solidFill>
            </a:endParaRPr>
          </a:p>
          <a:p>
            <a:pPr lvl="0" rt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6" name="Shape 4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layout with centered title and subtitle placeholders">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1597818"/>
            <a:ext cx="7772400" cy="11025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40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None/>
              <a:defRPr sz="40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None/>
              <a:defRPr sz="40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None/>
              <a:defRPr sz="40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None/>
              <a:defRPr sz="40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None/>
              <a:defRPr sz="40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None/>
              <a:defRPr sz="40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None/>
              <a:defRPr sz="40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None/>
              <a:defRPr sz="4000" b="0" i="0" u="none" strike="noStrike" cap="none">
                <a:solidFill>
                  <a:schemeClr val="lt1"/>
                </a:solidFill>
                <a:latin typeface="Arial"/>
                <a:ea typeface="Arial"/>
                <a:cs typeface="Arial"/>
                <a:sym typeface="Arial"/>
              </a:defRPr>
            </a:lvl9pPr>
          </a:lstStyle>
          <a:p>
            <a:endParaRPr/>
          </a:p>
        </p:txBody>
      </p:sp>
      <p:sp>
        <p:nvSpPr>
          <p:cNvPr id="13" name="Shape 13"/>
          <p:cNvSpPr txBox="1">
            <a:spLocks noGrp="1"/>
          </p:cNvSpPr>
          <p:nvPr>
            <p:ph type="subTitle" idx="1"/>
          </p:nvPr>
        </p:nvSpPr>
        <p:spPr>
          <a:xfrm>
            <a:off x="1371600" y="2914650"/>
            <a:ext cx="6400800" cy="1314600"/>
          </a:xfrm>
          <a:prstGeom prst="rect">
            <a:avLst/>
          </a:prstGeom>
          <a:noFill/>
          <a:ln>
            <a:noFill/>
          </a:ln>
        </p:spPr>
        <p:txBody>
          <a:bodyPr lIns="91425" tIns="91425" rIns="91425" bIns="91425" anchor="t" anchorCtr="0"/>
          <a:lstStyle>
            <a:lvl1pPr marL="342900" marR="0" lvl="0" indent="-152400" algn="l" rtl="0">
              <a:lnSpc>
                <a:spcPct val="100000"/>
              </a:lnSpc>
              <a:spcBef>
                <a:spcPts val="600"/>
              </a:spcBef>
              <a:spcAft>
                <a:spcPts val="0"/>
              </a:spcAft>
              <a:buClr>
                <a:schemeClr val="dk2"/>
              </a:buClr>
              <a:buSzPct val="100000"/>
              <a:buFont typeface="Arial"/>
              <a:buChar char="•"/>
              <a:defRPr sz="3000" b="0" i="0" u="none" strike="noStrike" cap="none">
                <a:solidFill>
                  <a:schemeClr val="dk1"/>
                </a:solidFill>
                <a:latin typeface="Arial"/>
                <a:ea typeface="Arial"/>
                <a:cs typeface="Arial"/>
                <a:sym typeface="Arial"/>
              </a:defRPr>
            </a:lvl1pPr>
            <a:lvl2pPr marL="742950" marR="0" lvl="1" indent="-120650" algn="l" rtl="0">
              <a:lnSpc>
                <a:spcPct val="100000"/>
              </a:lnSpc>
              <a:spcBef>
                <a:spcPts val="520"/>
              </a:spcBef>
              <a:spcAft>
                <a:spcPts val="0"/>
              </a:spcAft>
              <a:buClr>
                <a:srgbClr val="669999"/>
              </a:buClr>
              <a:buSzPct val="100000"/>
              <a:buFont typeface="Arial"/>
              <a:buChar char="•"/>
              <a:defRPr sz="2600" b="0" i="0" u="none" strike="noStrike" cap="none">
                <a:solidFill>
                  <a:schemeClr val="dk1"/>
                </a:solidFill>
                <a:latin typeface="Arial"/>
                <a:ea typeface="Arial"/>
                <a:cs typeface="Arial"/>
                <a:sym typeface="Arial"/>
              </a:defRPr>
            </a:lvl2pPr>
            <a:lvl3pPr marL="1143000" marR="0" lvl="2" indent="-82550" algn="l" rtl="0">
              <a:lnSpc>
                <a:spcPct val="100000"/>
              </a:lnSpc>
              <a:spcBef>
                <a:spcPts val="460"/>
              </a:spcBef>
              <a:spcAft>
                <a:spcPts val="0"/>
              </a:spcAft>
              <a:buClr>
                <a:schemeClr val="accent1"/>
              </a:buClr>
              <a:buSzPct val="100000"/>
              <a:buFont typeface="Arial"/>
              <a:buChar char="•"/>
              <a:defRPr sz="2300" b="0" i="0" u="none" strike="noStrike" cap="none">
                <a:solidFill>
                  <a:schemeClr val="dk1"/>
                </a:solidFill>
                <a:latin typeface="Arial"/>
                <a:ea typeface="Arial"/>
                <a:cs typeface="Arial"/>
                <a:sym typeface="Arial"/>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34290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48006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66294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dt" idx="10"/>
          </p:nvPr>
        </p:nvSpPr>
        <p:spPr>
          <a:xfrm>
            <a:off x="457200" y="4683918"/>
            <a:ext cx="2133600" cy="2643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ftr" idx="11"/>
          </p:nvPr>
        </p:nvSpPr>
        <p:spPr>
          <a:xfrm>
            <a:off x="3124200" y="4683918"/>
            <a:ext cx="2895600" cy="2643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6553200" y="4683918"/>
            <a:ext cx="2133600" cy="2643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SzPct val="25000"/>
              <a:buNone/>
            </a:pPr>
            <a:fld id="{00000000-1234-1234-1234-123412341234}" type="slidenum">
              <a:rPr lang="en-GB" sz="1400" b="0" i="0" u="none" strike="noStrike" cap="none">
                <a:solidFill>
                  <a:schemeClr val="dk1"/>
                </a:solidFill>
                <a:latin typeface="Arial"/>
                <a:ea typeface="Arial"/>
                <a:cs typeface="Arial"/>
                <a:sym typeface="Arial"/>
              </a:rPr>
              <a:t>‹#›</a:t>
            </a:fld>
            <a:endParaRPr lang="en-GB"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TwoObj">
  <p:cSld name="Title, text on left, two objects on right">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57200" y="4683918"/>
            <a:ext cx="2133600" cy="2643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4683918"/>
            <a:ext cx="2895600" cy="2643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4683918"/>
            <a:ext cx="2133600" cy="2643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SzPct val="25000"/>
              <a:buNone/>
            </a:pPr>
            <a:fld id="{00000000-1234-1234-1234-123412341234}" type="slidenum">
              <a:rPr lang="en-GB" sz="1400" b="0" i="0" u="none" strike="noStrike" cap="none">
                <a:solidFill>
                  <a:schemeClr val="dk1"/>
                </a:solidFill>
                <a:latin typeface="Arial"/>
                <a:ea typeface="Arial"/>
                <a:cs typeface="Arial"/>
                <a:sym typeface="Arial"/>
              </a:rPr>
              <a:t>‹#›</a:t>
            </a:fld>
            <a:endParaRPr lang="en-GB"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21"/>
        <p:cNvGrpSpPr/>
        <p:nvPr/>
      </p:nvGrpSpPr>
      <p:grpSpPr>
        <a:xfrm>
          <a:off x="0" y="0"/>
          <a:ext cx="0" cy="0"/>
          <a:chOff x="0" y="0"/>
          <a:chExt cx="0" cy="0"/>
        </a:xfrm>
      </p:grpSpPr>
      <p:sp>
        <p:nvSpPr>
          <p:cNvPr id="22" name="Shape 22"/>
          <p:cNvSpPr/>
          <p:nvPr/>
        </p:nvSpPr>
        <p:spPr>
          <a:xfrm>
            <a:off x="0" y="0"/>
            <a:ext cx="9144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sldNum" idx="12"/>
          </p:nvPr>
        </p:nvSpPr>
        <p:spPr>
          <a:xfrm>
            <a:off x="8472457" y="4663216"/>
            <a:ext cx="548700" cy="393600"/>
          </a:xfrm>
          <a:prstGeom prst="rect">
            <a:avLst/>
          </a:prstGeom>
          <a:noFill/>
        </p:spPr>
        <p:txBody>
          <a:bodyPr lIns="91425" tIns="45700" rIns="91425" bIns="45700" anchor="ctr" anchorCtr="0">
            <a:noAutofit/>
          </a:bodyPr>
          <a:lstStyle/>
          <a:p>
            <a:pPr lvl="0" algn="r">
              <a:lnSpc>
                <a:spcPct val="100000"/>
              </a:lnSpc>
              <a:spcBef>
                <a:spcPts val="0"/>
              </a:spcBef>
              <a:spcAft>
                <a:spcPts val="0"/>
              </a:spcAft>
              <a:buNone/>
            </a:pPr>
            <a:fld id="{00000000-1234-1234-1234-123412341234}" type="slidenum">
              <a:rPr lang="en-GB" sz="1000">
                <a:solidFill>
                  <a:schemeClr val="lt1"/>
                </a:solidFill>
              </a:rPr>
              <a:t>‹#›</a:t>
            </a:fld>
            <a:endParaRPr lang="en-GB" sz="1000">
              <a:solidFill>
                <a:schemeClr val="lt1"/>
              </a:solidFill>
            </a:endParaRPr>
          </a:p>
        </p:txBody>
      </p:sp>
      <p:sp>
        <p:nvSpPr>
          <p:cNvPr id="24" name="Shape 24"/>
          <p:cNvSpPr txBox="1">
            <a:spLocks noGrp="1"/>
          </p:cNvSpPr>
          <p:nvPr>
            <p:ph type="subTitle" idx="1"/>
          </p:nvPr>
        </p:nvSpPr>
        <p:spPr>
          <a:xfrm>
            <a:off x="3371625" y="3105075"/>
            <a:ext cx="2486100" cy="828600"/>
          </a:xfrm>
          <a:prstGeom prst="rect">
            <a:avLst/>
          </a:prstGeom>
          <a:noFill/>
          <a:ln>
            <a:noFill/>
          </a:ln>
        </p:spPr>
        <p:txBody>
          <a:bodyPr lIns="91425" tIns="91425" rIns="91425" bIns="91425" anchor="t" anchorCtr="0"/>
          <a:lstStyle>
            <a:lvl1pPr lvl="0" algn="ctr">
              <a:lnSpc>
                <a:spcPct val="100000"/>
              </a:lnSpc>
              <a:spcBef>
                <a:spcPts val="0"/>
              </a:spcBef>
              <a:spcAft>
                <a:spcPts val="0"/>
              </a:spcAft>
              <a:buClr>
                <a:schemeClr val="dk1"/>
              </a:buClr>
              <a:buSzPct val="100000"/>
              <a:buNone/>
              <a:defRPr sz="1800">
                <a:solidFill>
                  <a:schemeClr val="dk1"/>
                </a:solidFill>
              </a:defRPr>
            </a:lvl1pPr>
            <a:lvl2pPr lvl="1" algn="ctr">
              <a:lnSpc>
                <a:spcPct val="100000"/>
              </a:lnSpc>
              <a:spcBef>
                <a:spcPts val="0"/>
              </a:spcBef>
              <a:spcAft>
                <a:spcPts val="0"/>
              </a:spcAft>
              <a:buClr>
                <a:schemeClr val="dk1"/>
              </a:buClr>
              <a:buSzPct val="100000"/>
              <a:buNone/>
              <a:defRPr sz="1800">
                <a:solidFill>
                  <a:schemeClr val="dk1"/>
                </a:solidFill>
              </a:defRPr>
            </a:lvl2pPr>
            <a:lvl3pPr lvl="2" algn="ctr">
              <a:lnSpc>
                <a:spcPct val="100000"/>
              </a:lnSpc>
              <a:spcBef>
                <a:spcPts val="0"/>
              </a:spcBef>
              <a:spcAft>
                <a:spcPts val="0"/>
              </a:spcAft>
              <a:buClr>
                <a:schemeClr val="dk1"/>
              </a:buClr>
              <a:buSzPct val="100000"/>
              <a:buNone/>
              <a:defRPr sz="1800">
                <a:solidFill>
                  <a:schemeClr val="dk1"/>
                </a:solidFill>
              </a:defRPr>
            </a:lvl3pPr>
            <a:lvl4pPr lvl="3" algn="ctr">
              <a:lnSpc>
                <a:spcPct val="100000"/>
              </a:lnSpc>
              <a:spcBef>
                <a:spcPts val="0"/>
              </a:spcBef>
              <a:spcAft>
                <a:spcPts val="0"/>
              </a:spcAft>
              <a:buClr>
                <a:schemeClr val="dk1"/>
              </a:buClr>
              <a:buSzPct val="100000"/>
              <a:buNone/>
              <a:defRPr sz="1800">
                <a:solidFill>
                  <a:schemeClr val="dk1"/>
                </a:solidFill>
              </a:defRPr>
            </a:lvl4pPr>
            <a:lvl5pPr lvl="4" algn="ctr">
              <a:lnSpc>
                <a:spcPct val="100000"/>
              </a:lnSpc>
              <a:spcBef>
                <a:spcPts val="0"/>
              </a:spcBef>
              <a:spcAft>
                <a:spcPts val="0"/>
              </a:spcAft>
              <a:buClr>
                <a:schemeClr val="dk1"/>
              </a:buClr>
              <a:buSzPct val="100000"/>
              <a:buNone/>
              <a:defRPr sz="1800">
                <a:solidFill>
                  <a:schemeClr val="dk1"/>
                </a:solidFill>
              </a:defRPr>
            </a:lvl5pPr>
            <a:lvl6pPr lvl="5" algn="ctr">
              <a:lnSpc>
                <a:spcPct val="100000"/>
              </a:lnSpc>
              <a:spcBef>
                <a:spcPts val="0"/>
              </a:spcBef>
              <a:spcAft>
                <a:spcPts val="0"/>
              </a:spcAft>
              <a:buClr>
                <a:schemeClr val="dk1"/>
              </a:buClr>
              <a:buSzPct val="100000"/>
              <a:buNone/>
              <a:defRPr sz="1800">
                <a:solidFill>
                  <a:schemeClr val="dk1"/>
                </a:solidFill>
              </a:defRPr>
            </a:lvl6pPr>
            <a:lvl7pPr lvl="6" algn="ctr">
              <a:lnSpc>
                <a:spcPct val="100000"/>
              </a:lnSpc>
              <a:spcBef>
                <a:spcPts val="0"/>
              </a:spcBef>
              <a:spcAft>
                <a:spcPts val="0"/>
              </a:spcAft>
              <a:buClr>
                <a:schemeClr val="dk1"/>
              </a:buClr>
              <a:buSzPct val="100000"/>
              <a:buNone/>
              <a:defRPr sz="1800">
                <a:solidFill>
                  <a:schemeClr val="dk1"/>
                </a:solidFill>
              </a:defRPr>
            </a:lvl7pPr>
            <a:lvl8pPr lvl="7" algn="ctr">
              <a:lnSpc>
                <a:spcPct val="100000"/>
              </a:lnSpc>
              <a:spcBef>
                <a:spcPts val="0"/>
              </a:spcBef>
              <a:spcAft>
                <a:spcPts val="0"/>
              </a:spcAft>
              <a:buClr>
                <a:schemeClr val="dk1"/>
              </a:buClr>
              <a:buSzPct val="100000"/>
              <a:buNone/>
              <a:defRPr sz="1800">
                <a:solidFill>
                  <a:schemeClr val="dk1"/>
                </a:solidFill>
              </a:defRPr>
            </a:lvl8pPr>
            <a:lvl9pPr lvl="8" algn="ctr">
              <a:lnSpc>
                <a:spcPct val="100000"/>
              </a:lnSpc>
              <a:spcBef>
                <a:spcPts val="0"/>
              </a:spcBef>
              <a:spcAft>
                <a:spcPts val="0"/>
              </a:spcAft>
              <a:buClr>
                <a:schemeClr val="dk1"/>
              </a:buClr>
              <a:buSzPct val="100000"/>
              <a:buNone/>
              <a:defRPr sz="1800">
                <a:solidFill>
                  <a:schemeClr val="dk1"/>
                </a:solidFill>
              </a:defRPr>
            </a:lvl9pPr>
          </a:lstStyle>
          <a:p>
            <a:endParaRPr/>
          </a:p>
        </p:txBody>
      </p:sp>
      <p:sp>
        <p:nvSpPr>
          <p:cNvPr id="25" name="Shape 25"/>
          <p:cNvSpPr txBox="1">
            <a:spLocks noGrp="1"/>
          </p:cNvSpPr>
          <p:nvPr>
            <p:ph type="ctrTitle"/>
          </p:nvPr>
        </p:nvSpPr>
        <p:spPr>
          <a:xfrm>
            <a:off x="3019425" y="1516875"/>
            <a:ext cx="3105300" cy="1435800"/>
          </a:xfrm>
          <a:prstGeom prst="rect">
            <a:avLst/>
          </a:prstGeom>
          <a:noFill/>
          <a:ln>
            <a:noFill/>
          </a:ln>
        </p:spPr>
        <p:txBody>
          <a:bodyPr lIns="91425" tIns="91425" rIns="91425" bIns="91425" anchor="b" anchorCtr="0"/>
          <a:lstStyle>
            <a:lvl1pPr lvl="0" algn="ctr">
              <a:lnSpc>
                <a:spcPct val="100000"/>
              </a:lnSpc>
              <a:spcBef>
                <a:spcPts val="0"/>
              </a:spcBef>
              <a:spcAft>
                <a:spcPts val="0"/>
              </a:spcAft>
              <a:buClr>
                <a:schemeClr val="dk1"/>
              </a:buClr>
              <a:buSzPct val="100000"/>
              <a:buNone/>
              <a:defRPr sz="3600" b="1">
                <a:solidFill>
                  <a:schemeClr val="dk1"/>
                </a:solidFill>
              </a:defRPr>
            </a:lvl1pPr>
            <a:lvl2pPr lvl="1" algn="ctr">
              <a:lnSpc>
                <a:spcPct val="100000"/>
              </a:lnSpc>
              <a:spcBef>
                <a:spcPts val="0"/>
              </a:spcBef>
              <a:spcAft>
                <a:spcPts val="0"/>
              </a:spcAft>
              <a:buClr>
                <a:schemeClr val="dk1"/>
              </a:buClr>
              <a:buSzPct val="100000"/>
              <a:buNone/>
              <a:defRPr sz="4000" b="1">
                <a:solidFill>
                  <a:schemeClr val="dk1"/>
                </a:solidFill>
              </a:defRPr>
            </a:lvl2pPr>
            <a:lvl3pPr lvl="2" algn="ctr">
              <a:lnSpc>
                <a:spcPct val="100000"/>
              </a:lnSpc>
              <a:spcBef>
                <a:spcPts val="0"/>
              </a:spcBef>
              <a:spcAft>
                <a:spcPts val="0"/>
              </a:spcAft>
              <a:buClr>
                <a:schemeClr val="dk1"/>
              </a:buClr>
              <a:buSzPct val="100000"/>
              <a:buNone/>
              <a:defRPr sz="4000" b="1">
                <a:solidFill>
                  <a:schemeClr val="dk1"/>
                </a:solidFill>
              </a:defRPr>
            </a:lvl3pPr>
            <a:lvl4pPr lvl="3" algn="ctr">
              <a:lnSpc>
                <a:spcPct val="100000"/>
              </a:lnSpc>
              <a:spcBef>
                <a:spcPts val="0"/>
              </a:spcBef>
              <a:spcAft>
                <a:spcPts val="0"/>
              </a:spcAft>
              <a:buClr>
                <a:schemeClr val="dk1"/>
              </a:buClr>
              <a:buSzPct val="100000"/>
              <a:buNone/>
              <a:defRPr sz="4000" b="1">
                <a:solidFill>
                  <a:schemeClr val="dk1"/>
                </a:solidFill>
              </a:defRPr>
            </a:lvl4pPr>
            <a:lvl5pPr lvl="4" algn="ctr">
              <a:lnSpc>
                <a:spcPct val="100000"/>
              </a:lnSpc>
              <a:spcBef>
                <a:spcPts val="0"/>
              </a:spcBef>
              <a:spcAft>
                <a:spcPts val="0"/>
              </a:spcAft>
              <a:buClr>
                <a:schemeClr val="dk1"/>
              </a:buClr>
              <a:buSzPct val="100000"/>
              <a:buNone/>
              <a:defRPr sz="4000" b="1">
                <a:solidFill>
                  <a:schemeClr val="dk1"/>
                </a:solidFill>
              </a:defRPr>
            </a:lvl5pPr>
            <a:lvl6pPr lvl="5" algn="ctr">
              <a:lnSpc>
                <a:spcPct val="100000"/>
              </a:lnSpc>
              <a:spcBef>
                <a:spcPts val="0"/>
              </a:spcBef>
              <a:spcAft>
                <a:spcPts val="0"/>
              </a:spcAft>
              <a:buClr>
                <a:schemeClr val="dk1"/>
              </a:buClr>
              <a:buSzPct val="100000"/>
              <a:buNone/>
              <a:defRPr sz="4000" b="1">
                <a:solidFill>
                  <a:schemeClr val="dk1"/>
                </a:solidFill>
              </a:defRPr>
            </a:lvl6pPr>
            <a:lvl7pPr lvl="6" algn="ctr">
              <a:lnSpc>
                <a:spcPct val="100000"/>
              </a:lnSpc>
              <a:spcBef>
                <a:spcPts val="0"/>
              </a:spcBef>
              <a:spcAft>
                <a:spcPts val="0"/>
              </a:spcAft>
              <a:buClr>
                <a:schemeClr val="dk1"/>
              </a:buClr>
              <a:buSzPct val="100000"/>
              <a:buNone/>
              <a:defRPr sz="4000" b="1">
                <a:solidFill>
                  <a:schemeClr val="dk1"/>
                </a:solidFill>
              </a:defRPr>
            </a:lvl7pPr>
            <a:lvl8pPr lvl="7" algn="ctr">
              <a:lnSpc>
                <a:spcPct val="100000"/>
              </a:lnSpc>
              <a:spcBef>
                <a:spcPts val="0"/>
              </a:spcBef>
              <a:spcAft>
                <a:spcPts val="0"/>
              </a:spcAft>
              <a:buClr>
                <a:schemeClr val="dk1"/>
              </a:buClr>
              <a:buSzPct val="100000"/>
              <a:buNone/>
              <a:defRPr sz="4000" b="1">
                <a:solidFill>
                  <a:schemeClr val="dk1"/>
                </a:solidFill>
              </a:defRPr>
            </a:lvl8pPr>
            <a:lvl9pPr lvl="8" algn="ctr">
              <a:lnSpc>
                <a:spcPct val="100000"/>
              </a:lnSpc>
              <a:spcBef>
                <a:spcPts val="0"/>
              </a:spcBef>
              <a:spcAft>
                <a:spcPts val="0"/>
              </a:spcAft>
              <a:buClr>
                <a:schemeClr val="dk1"/>
              </a:buClr>
              <a:buSzPct val="100000"/>
              <a:buNone/>
              <a:defRPr sz="4000" b="1">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ustom layout 1">
    <p:bg>
      <p:bgPr>
        <a:solidFill>
          <a:srgbClr val="FFFFFF"/>
        </a:solidFill>
        <a:effectLst/>
      </p:bgPr>
    </p:bg>
    <p:spTree>
      <p:nvGrpSpPr>
        <p:cNvPr id="1" name="Shape 26"/>
        <p:cNvGrpSpPr/>
        <p:nvPr/>
      </p:nvGrpSpPr>
      <p:grpSpPr>
        <a:xfrm>
          <a:off x="0" y="0"/>
          <a:ext cx="0" cy="0"/>
          <a:chOff x="0" y="0"/>
          <a:chExt cx="0" cy="0"/>
        </a:xfrm>
      </p:grpSpPr>
      <p:sp>
        <p:nvSpPr>
          <p:cNvPr id="27" name="Shape 27"/>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148" y="-26"/>
            <a:ext cx="521400" cy="10287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a:off x="521314" y="-26"/>
            <a:ext cx="521399" cy="1028700"/>
          </a:xfrm>
          <a:prstGeom prst="rect">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30" name="Shape 30"/>
          <p:cNvSpPr/>
          <p:nvPr/>
        </p:nvSpPr>
        <p:spPr>
          <a:xfrm>
            <a:off x="192078" y="226163"/>
            <a:ext cx="662100" cy="662099"/>
          </a:xfrm>
          <a:prstGeom prst="chord">
            <a:avLst>
              <a:gd name="adj1" fmla="val 5400352"/>
              <a:gd name="adj2" fmla="val 162000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rot="10800000">
            <a:off x="191890" y="225985"/>
            <a:ext cx="662100" cy="662100"/>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1042802" y="-26"/>
            <a:ext cx="521400" cy="10287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1564118" y="-26"/>
            <a:ext cx="521400" cy="1028700"/>
          </a:xfrm>
          <a:prstGeom prst="rect">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1234882" y="226163"/>
            <a:ext cx="662099" cy="662099"/>
          </a:xfrm>
          <a:prstGeom prst="chord">
            <a:avLst>
              <a:gd name="adj1" fmla="val 5400352"/>
              <a:gd name="adj2" fmla="val 162000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rot="10800000">
            <a:off x="1234694" y="225985"/>
            <a:ext cx="662100" cy="662100"/>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a:off x="2085542" y="-26"/>
            <a:ext cx="521400" cy="10287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p:nvPr/>
        </p:nvSpPr>
        <p:spPr>
          <a:xfrm>
            <a:off x="2606858" y="-26"/>
            <a:ext cx="521400" cy="1028700"/>
          </a:xfrm>
          <a:prstGeom prst="rect">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a:off x="2277622" y="226163"/>
            <a:ext cx="662100" cy="662099"/>
          </a:xfrm>
          <a:prstGeom prst="chord">
            <a:avLst>
              <a:gd name="adj1" fmla="val 5400352"/>
              <a:gd name="adj2" fmla="val 162000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39" name="Shape 39"/>
          <p:cNvSpPr/>
          <p:nvPr/>
        </p:nvSpPr>
        <p:spPr>
          <a:xfrm rot="10800000">
            <a:off x="2277434" y="225985"/>
            <a:ext cx="662100" cy="662100"/>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40" name="Shape 40"/>
          <p:cNvSpPr/>
          <p:nvPr/>
        </p:nvSpPr>
        <p:spPr>
          <a:xfrm>
            <a:off x="3128346" y="-26"/>
            <a:ext cx="521400" cy="10287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41" name="Shape 41"/>
          <p:cNvSpPr/>
          <p:nvPr/>
        </p:nvSpPr>
        <p:spPr>
          <a:xfrm>
            <a:off x="3649662" y="-26"/>
            <a:ext cx="521400" cy="1028700"/>
          </a:xfrm>
          <a:prstGeom prst="rect">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a:off x="3320426" y="226163"/>
            <a:ext cx="662100" cy="662099"/>
          </a:xfrm>
          <a:prstGeom prst="chord">
            <a:avLst>
              <a:gd name="adj1" fmla="val 5400352"/>
              <a:gd name="adj2" fmla="val 162000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rot="10800000">
            <a:off x="3320238" y="225985"/>
            <a:ext cx="662100" cy="662100"/>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4171139" y="-25"/>
            <a:ext cx="521400" cy="10287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4363219" y="226164"/>
            <a:ext cx="662100" cy="662100"/>
          </a:xfrm>
          <a:prstGeom prst="chord">
            <a:avLst>
              <a:gd name="adj1" fmla="val 5400352"/>
              <a:gd name="adj2" fmla="val 162000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46" name="Shape 46"/>
          <p:cNvSpPr/>
          <p:nvPr/>
        </p:nvSpPr>
        <p:spPr>
          <a:xfrm>
            <a:off x="148" y="1028673"/>
            <a:ext cx="521400" cy="10287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a:off x="521376" y="1028673"/>
            <a:ext cx="521399" cy="1028700"/>
          </a:xfrm>
          <a:prstGeom prst="rect">
            <a:avLst/>
          </a:prstGeom>
          <a:solidFill>
            <a:srgbClr val="CCCCCC"/>
          </a:solidFill>
          <a:ln>
            <a:noFill/>
          </a:ln>
        </p:spPr>
        <p:txBody>
          <a:bodyPr lIns="91425" tIns="91425" rIns="91425" bIns="91425" anchor="ctr" anchorCtr="0">
            <a:noAutofit/>
          </a:bodyPr>
          <a:lstStyle/>
          <a:p>
            <a:pPr lvl="0">
              <a:spcBef>
                <a:spcPts val="0"/>
              </a:spcBef>
              <a:buNone/>
            </a:pPr>
            <a:endParaRPr/>
          </a:p>
        </p:txBody>
      </p:sp>
      <p:sp>
        <p:nvSpPr>
          <p:cNvPr id="48" name="Shape 48"/>
          <p:cNvSpPr/>
          <p:nvPr/>
        </p:nvSpPr>
        <p:spPr>
          <a:xfrm>
            <a:off x="192078" y="1254863"/>
            <a:ext cx="662100" cy="662100"/>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49" name="Shape 49"/>
          <p:cNvSpPr/>
          <p:nvPr/>
        </p:nvSpPr>
        <p:spPr>
          <a:xfrm rot="10800000">
            <a:off x="191890" y="1254685"/>
            <a:ext cx="662100" cy="662100"/>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0" name="Shape 50"/>
          <p:cNvSpPr/>
          <p:nvPr/>
        </p:nvSpPr>
        <p:spPr>
          <a:xfrm>
            <a:off x="1042802" y="1028673"/>
            <a:ext cx="521400" cy="10287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51" name="Shape 51"/>
          <p:cNvSpPr/>
          <p:nvPr/>
        </p:nvSpPr>
        <p:spPr>
          <a:xfrm>
            <a:off x="1564180" y="1028673"/>
            <a:ext cx="521400" cy="1028700"/>
          </a:xfrm>
          <a:prstGeom prst="rect">
            <a:avLst/>
          </a:prstGeom>
          <a:solidFill>
            <a:srgbClr val="CCCCCC"/>
          </a:solidFill>
          <a:ln>
            <a:noFill/>
          </a:ln>
        </p:spPr>
        <p:txBody>
          <a:bodyPr lIns="91425" tIns="91425" rIns="91425" bIns="91425" anchor="ctr" anchorCtr="0">
            <a:noAutofit/>
          </a:bodyPr>
          <a:lstStyle/>
          <a:p>
            <a:pPr lvl="0">
              <a:spcBef>
                <a:spcPts val="0"/>
              </a:spcBef>
              <a:buNone/>
            </a:pPr>
            <a:endParaRPr/>
          </a:p>
        </p:txBody>
      </p:sp>
      <p:sp>
        <p:nvSpPr>
          <p:cNvPr id="52" name="Shape 52"/>
          <p:cNvSpPr/>
          <p:nvPr/>
        </p:nvSpPr>
        <p:spPr>
          <a:xfrm>
            <a:off x="1234882" y="1254863"/>
            <a:ext cx="662099" cy="662100"/>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rot="10800000">
            <a:off x="1234694" y="1254685"/>
            <a:ext cx="662100" cy="662100"/>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a:off x="2085542" y="1028673"/>
            <a:ext cx="521400" cy="10287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a:off x="2606920" y="1028673"/>
            <a:ext cx="521400" cy="1028700"/>
          </a:xfrm>
          <a:prstGeom prst="rect">
            <a:avLst/>
          </a:prstGeom>
          <a:solidFill>
            <a:srgbClr val="CCCCCC"/>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a:off x="2277622" y="1254863"/>
            <a:ext cx="662100" cy="662100"/>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rot="10800000">
            <a:off x="2277434" y="1254685"/>
            <a:ext cx="662100" cy="662100"/>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a:off x="3128346" y="1028673"/>
            <a:ext cx="521400" cy="10287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59" name="Shape 59"/>
          <p:cNvSpPr/>
          <p:nvPr/>
        </p:nvSpPr>
        <p:spPr>
          <a:xfrm>
            <a:off x="3649724" y="1028673"/>
            <a:ext cx="521400" cy="1028700"/>
          </a:xfrm>
          <a:prstGeom prst="rect">
            <a:avLst/>
          </a:prstGeom>
          <a:solidFill>
            <a:srgbClr val="CCCCCC"/>
          </a:soli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a:off x="3320426" y="1254863"/>
            <a:ext cx="662100" cy="662100"/>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61" name="Shape 61"/>
          <p:cNvSpPr/>
          <p:nvPr/>
        </p:nvSpPr>
        <p:spPr>
          <a:xfrm rot="10800000">
            <a:off x="3320238" y="1254685"/>
            <a:ext cx="662100" cy="662100"/>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2" name="Shape 62"/>
          <p:cNvSpPr/>
          <p:nvPr/>
        </p:nvSpPr>
        <p:spPr>
          <a:xfrm>
            <a:off x="4171139" y="1028674"/>
            <a:ext cx="521400" cy="10287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a:off x="4363219" y="1254864"/>
            <a:ext cx="662100" cy="662100"/>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a:off x="148" y="2057373"/>
            <a:ext cx="521400" cy="10287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a:off x="521314" y="2057373"/>
            <a:ext cx="521399" cy="1028700"/>
          </a:xfrm>
          <a:prstGeom prst="rect">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a:off x="192078" y="2283563"/>
            <a:ext cx="662100" cy="662100"/>
          </a:xfrm>
          <a:prstGeom prst="chord">
            <a:avLst>
              <a:gd name="adj1" fmla="val 5400352"/>
              <a:gd name="adj2" fmla="val 162000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67" name="Shape 67"/>
          <p:cNvSpPr/>
          <p:nvPr/>
        </p:nvSpPr>
        <p:spPr>
          <a:xfrm rot="10800000">
            <a:off x="191890" y="2283385"/>
            <a:ext cx="662100" cy="662100"/>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68" name="Shape 68"/>
          <p:cNvSpPr/>
          <p:nvPr/>
        </p:nvSpPr>
        <p:spPr>
          <a:xfrm>
            <a:off x="1042802" y="2057373"/>
            <a:ext cx="521400" cy="10287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69" name="Shape 69"/>
          <p:cNvSpPr/>
          <p:nvPr/>
        </p:nvSpPr>
        <p:spPr>
          <a:xfrm>
            <a:off x="1564118" y="2057373"/>
            <a:ext cx="521400" cy="1028700"/>
          </a:xfrm>
          <a:prstGeom prst="rect">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a:off x="1234882" y="2283563"/>
            <a:ext cx="662099" cy="662100"/>
          </a:xfrm>
          <a:prstGeom prst="chord">
            <a:avLst>
              <a:gd name="adj1" fmla="val 5400352"/>
              <a:gd name="adj2" fmla="val 162000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rot="10800000">
            <a:off x="1234694" y="2283385"/>
            <a:ext cx="662100" cy="662100"/>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2085542" y="2057373"/>
            <a:ext cx="521400" cy="10287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a:off x="2606858" y="2057373"/>
            <a:ext cx="521400" cy="1028700"/>
          </a:xfrm>
          <a:prstGeom prst="rect">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a:off x="2277622" y="2283563"/>
            <a:ext cx="662100" cy="662100"/>
          </a:xfrm>
          <a:prstGeom prst="chord">
            <a:avLst>
              <a:gd name="adj1" fmla="val 5400352"/>
              <a:gd name="adj2" fmla="val 162000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2277434" y="2283385"/>
            <a:ext cx="662100" cy="662100"/>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a:off x="3128346" y="2057373"/>
            <a:ext cx="521400" cy="10287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a:off x="3649662" y="2057373"/>
            <a:ext cx="521400" cy="1028700"/>
          </a:xfrm>
          <a:prstGeom prst="rect">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a:off x="3320426" y="2283563"/>
            <a:ext cx="662100" cy="662100"/>
          </a:xfrm>
          <a:prstGeom prst="chord">
            <a:avLst>
              <a:gd name="adj1" fmla="val 5400352"/>
              <a:gd name="adj2" fmla="val 162000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rot="10800000">
            <a:off x="3320238" y="2283385"/>
            <a:ext cx="662100" cy="662100"/>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4171139" y="2057374"/>
            <a:ext cx="521400" cy="10287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4363219" y="2283564"/>
            <a:ext cx="662100" cy="662100"/>
          </a:xfrm>
          <a:prstGeom prst="chord">
            <a:avLst>
              <a:gd name="adj1" fmla="val 5400352"/>
              <a:gd name="adj2" fmla="val 162000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82" name="Shape 82"/>
          <p:cNvSpPr/>
          <p:nvPr/>
        </p:nvSpPr>
        <p:spPr>
          <a:xfrm>
            <a:off x="148" y="3086073"/>
            <a:ext cx="521400" cy="10287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83" name="Shape 83"/>
          <p:cNvSpPr/>
          <p:nvPr/>
        </p:nvSpPr>
        <p:spPr>
          <a:xfrm>
            <a:off x="521314" y="3086073"/>
            <a:ext cx="521399" cy="1028700"/>
          </a:xfrm>
          <a:prstGeom prst="rect">
            <a:avLst/>
          </a:prstGeom>
          <a:solidFill>
            <a:srgbClr val="CCCCCC"/>
          </a:solidFill>
          <a:ln>
            <a:noFill/>
          </a:ln>
        </p:spPr>
        <p:txBody>
          <a:bodyPr lIns="91425" tIns="91425" rIns="91425" bIns="91425" anchor="ctr" anchorCtr="0">
            <a:noAutofit/>
          </a:bodyPr>
          <a:lstStyle/>
          <a:p>
            <a:pPr lvl="0">
              <a:spcBef>
                <a:spcPts val="0"/>
              </a:spcBef>
              <a:buNone/>
            </a:pPr>
            <a:endParaRPr/>
          </a:p>
        </p:txBody>
      </p:sp>
      <p:sp>
        <p:nvSpPr>
          <p:cNvPr id="84" name="Shape 84"/>
          <p:cNvSpPr/>
          <p:nvPr/>
        </p:nvSpPr>
        <p:spPr>
          <a:xfrm>
            <a:off x="192078" y="3312263"/>
            <a:ext cx="662100" cy="662100"/>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85" name="Shape 85"/>
          <p:cNvSpPr/>
          <p:nvPr/>
        </p:nvSpPr>
        <p:spPr>
          <a:xfrm rot="10800000">
            <a:off x="191890" y="3312085"/>
            <a:ext cx="662100" cy="662100"/>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86" name="Shape 86"/>
          <p:cNvSpPr/>
          <p:nvPr/>
        </p:nvSpPr>
        <p:spPr>
          <a:xfrm>
            <a:off x="1042802" y="3086073"/>
            <a:ext cx="521400" cy="10287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87" name="Shape 87"/>
          <p:cNvSpPr/>
          <p:nvPr/>
        </p:nvSpPr>
        <p:spPr>
          <a:xfrm>
            <a:off x="1564118" y="3086073"/>
            <a:ext cx="521400" cy="1028700"/>
          </a:xfrm>
          <a:prstGeom prst="rect">
            <a:avLst/>
          </a:prstGeom>
          <a:solidFill>
            <a:srgbClr val="CCCCCC"/>
          </a:solidFill>
          <a:ln>
            <a:noFill/>
          </a:ln>
        </p:spPr>
        <p:txBody>
          <a:bodyPr lIns="91425" tIns="91425" rIns="91425" bIns="91425" anchor="ctr" anchorCtr="0">
            <a:noAutofit/>
          </a:bodyPr>
          <a:lstStyle/>
          <a:p>
            <a:pPr lvl="0">
              <a:spcBef>
                <a:spcPts val="0"/>
              </a:spcBef>
              <a:buNone/>
            </a:pPr>
            <a:endParaRPr/>
          </a:p>
        </p:txBody>
      </p:sp>
      <p:sp>
        <p:nvSpPr>
          <p:cNvPr id="88" name="Shape 88"/>
          <p:cNvSpPr/>
          <p:nvPr/>
        </p:nvSpPr>
        <p:spPr>
          <a:xfrm>
            <a:off x="1234882" y="3312263"/>
            <a:ext cx="662099" cy="662100"/>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89" name="Shape 89"/>
          <p:cNvSpPr/>
          <p:nvPr/>
        </p:nvSpPr>
        <p:spPr>
          <a:xfrm rot="10800000">
            <a:off x="1234694" y="3312085"/>
            <a:ext cx="662100" cy="662100"/>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90" name="Shape 90"/>
          <p:cNvSpPr/>
          <p:nvPr/>
        </p:nvSpPr>
        <p:spPr>
          <a:xfrm>
            <a:off x="2085542" y="3086073"/>
            <a:ext cx="521400" cy="10287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91" name="Shape 91"/>
          <p:cNvSpPr/>
          <p:nvPr/>
        </p:nvSpPr>
        <p:spPr>
          <a:xfrm>
            <a:off x="2606858" y="3086073"/>
            <a:ext cx="521400" cy="1028700"/>
          </a:xfrm>
          <a:prstGeom prst="rect">
            <a:avLst/>
          </a:prstGeom>
          <a:solidFill>
            <a:srgbClr val="CCCCCC"/>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a:off x="2277622" y="3312263"/>
            <a:ext cx="662100" cy="662100"/>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93" name="Shape 93"/>
          <p:cNvSpPr/>
          <p:nvPr/>
        </p:nvSpPr>
        <p:spPr>
          <a:xfrm rot="10800000">
            <a:off x="2277434" y="3312085"/>
            <a:ext cx="662100" cy="662100"/>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94" name="Shape 94"/>
          <p:cNvSpPr/>
          <p:nvPr/>
        </p:nvSpPr>
        <p:spPr>
          <a:xfrm>
            <a:off x="3128408" y="3086073"/>
            <a:ext cx="521400" cy="10287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95" name="Shape 95"/>
          <p:cNvSpPr/>
          <p:nvPr/>
        </p:nvSpPr>
        <p:spPr>
          <a:xfrm>
            <a:off x="3649724" y="3086073"/>
            <a:ext cx="521400" cy="1028700"/>
          </a:xfrm>
          <a:prstGeom prst="rect">
            <a:avLst/>
          </a:prstGeom>
          <a:solidFill>
            <a:srgbClr val="CCCCCC"/>
          </a:solidFill>
          <a:ln>
            <a:noFill/>
          </a:ln>
        </p:spPr>
        <p:txBody>
          <a:bodyPr lIns="91425" tIns="91425" rIns="91425" bIns="91425" anchor="ctr" anchorCtr="0">
            <a:noAutofit/>
          </a:bodyPr>
          <a:lstStyle/>
          <a:p>
            <a:pPr lvl="0">
              <a:spcBef>
                <a:spcPts val="0"/>
              </a:spcBef>
              <a:buNone/>
            </a:pPr>
            <a:endParaRPr/>
          </a:p>
        </p:txBody>
      </p:sp>
      <p:sp>
        <p:nvSpPr>
          <p:cNvPr id="96" name="Shape 96"/>
          <p:cNvSpPr/>
          <p:nvPr/>
        </p:nvSpPr>
        <p:spPr>
          <a:xfrm>
            <a:off x="3320426" y="3312263"/>
            <a:ext cx="662100" cy="662100"/>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97" name="Shape 97"/>
          <p:cNvSpPr/>
          <p:nvPr/>
        </p:nvSpPr>
        <p:spPr>
          <a:xfrm rot="10800000">
            <a:off x="3320238" y="3312085"/>
            <a:ext cx="662100" cy="662100"/>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a:off x="4171139" y="3086074"/>
            <a:ext cx="521400" cy="10287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a:off x="4363219" y="3312264"/>
            <a:ext cx="662100" cy="662100"/>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00" name="Shape 100"/>
          <p:cNvSpPr/>
          <p:nvPr/>
        </p:nvSpPr>
        <p:spPr>
          <a:xfrm>
            <a:off x="148" y="4114773"/>
            <a:ext cx="521400" cy="10287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a:off x="521314" y="4114773"/>
            <a:ext cx="521399" cy="1028700"/>
          </a:xfrm>
          <a:prstGeom prst="rect">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102" name="Shape 102"/>
          <p:cNvSpPr/>
          <p:nvPr/>
        </p:nvSpPr>
        <p:spPr>
          <a:xfrm>
            <a:off x="192078" y="4340963"/>
            <a:ext cx="662100" cy="662100"/>
          </a:xfrm>
          <a:prstGeom prst="chord">
            <a:avLst>
              <a:gd name="adj1" fmla="val 5400352"/>
              <a:gd name="adj2" fmla="val 162000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03" name="Shape 103"/>
          <p:cNvSpPr/>
          <p:nvPr/>
        </p:nvSpPr>
        <p:spPr>
          <a:xfrm rot="10800000">
            <a:off x="191890" y="4340785"/>
            <a:ext cx="662100" cy="662100"/>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04" name="Shape 104"/>
          <p:cNvSpPr/>
          <p:nvPr/>
        </p:nvSpPr>
        <p:spPr>
          <a:xfrm>
            <a:off x="1042802" y="4114773"/>
            <a:ext cx="521400" cy="10287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a:off x="1564118" y="4114773"/>
            <a:ext cx="521400" cy="1028700"/>
          </a:xfrm>
          <a:prstGeom prst="rect">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106" name="Shape 106"/>
          <p:cNvSpPr/>
          <p:nvPr/>
        </p:nvSpPr>
        <p:spPr>
          <a:xfrm>
            <a:off x="1234882" y="4340963"/>
            <a:ext cx="662099" cy="662100"/>
          </a:xfrm>
          <a:prstGeom prst="chord">
            <a:avLst>
              <a:gd name="adj1" fmla="val 5400352"/>
              <a:gd name="adj2" fmla="val 162000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07" name="Shape 107"/>
          <p:cNvSpPr/>
          <p:nvPr/>
        </p:nvSpPr>
        <p:spPr>
          <a:xfrm rot="10800000">
            <a:off x="1234694" y="4340785"/>
            <a:ext cx="662100" cy="662100"/>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a:off x="2085542" y="4114773"/>
            <a:ext cx="521400" cy="10287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09" name="Shape 109"/>
          <p:cNvSpPr/>
          <p:nvPr/>
        </p:nvSpPr>
        <p:spPr>
          <a:xfrm>
            <a:off x="2606858" y="4114773"/>
            <a:ext cx="521400" cy="1028700"/>
          </a:xfrm>
          <a:prstGeom prst="rect">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110" name="Shape 110"/>
          <p:cNvSpPr/>
          <p:nvPr/>
        </p:nvSpPr>
        <p:spPr>
          <a:xfrm>
            <a:off x="2277622" y="4340963"/>
            <a:ext cx="662100" cy="662100"/>
          </a:xfrm>
          <a:prstGeom prst="chord">
            <a:avLst>
              <a:gd name="adj1" fmla="val 5400352"/>
              <a:gd name="adj2" fmla="val 162000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1" name="Shape 111"/>
          <p:cNvSpPr/>
          <p:nvPr/>
        </p:nvSpPr>
        <p:spPr>
          <a:xfrm rot="10800000">
            <a:off x="2277434" y="4340785"/>
            <a:ext cx="662100" cy="662100"/>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2" name="Shape 112"/>
          <p:cNvSpPr/>
          <p:nvPr/>
        </p:nvSpPr>
        <p:spPr>
          <a:xfrm>
            <a:off x="3128346" y="4114773"/>
            <a:ext cx="521400" cy="10287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13" name="Shape 113"/>
          <p:cNvSpPr/>
          <p:nvPr/>
        </p:nvSpPr>
        <p:spPr>
          <a:xfrm>
            <a:off x="3649662" y="4114773"/>
            <a:ext cx="521400" cy="1028700"/>
          </a:xfrm>
          <a:prstGeom prst="rect">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114" name="Shape 114"/>
          <p:cNvSpPr/>
          <p:nvPr/>
        </p:nvSpPr>
        <p:spPr>
          <a:xfrm>
            <a:off x="3320426" y="4340963"/>
            <a:ext cx="662100" cy="662100"/>
          </a:xfrm>
          <a:prstGeom prst="chord">
            <a:avLst>
              <a:gd name="adj1" fmla="val 5400352"/>
              <a:gd name="adj2" fmla="val 162000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5" name="Shape 115"/>
          <p:cNvSpPr/>
          <p:nvPr/>
        </p:nvSpPr>
        <p:spPr>
          <a:xfrm rot="10800000">
            <a:off x="3320238" y="4340785"/>
            <a:ext cx="662100" cy="662100"/>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6" name="Shape 116"/>
          <p:cNvSpPr/>
          <p:nvPr/>
        </p:nvSpPr>
        <p:spPr>
          <a:xfrm>
            <a:off x="4171139" y="4114774"/>
            <a:ext cx="521400" cy="10287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17" name="Shape 117"/>
          <p:cNvSpPr/>
          <p:nvPr/>
        </p:nvSpPr>
        <p:spPr>
          <a:xfrm>
            <a:off x="4363219" y="4340964"/>
            <a:ext cx="662100" cy="662100"/>
          </a:xfrm>
          <a:prstGeom prst="chord">
            <a:avLst>
              <a:gd name="adj1" fmla="val 5400352"/>
              <a:gd name="adj2" fmla="val 162000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8" name="Shape 118"/>
          <p:cNvSpPr txBox="1">
            <a:spLocks noGrp="1"/>
          </p:cNvSpPr>
          <p:nvPr>
            <p:ph type="title"/>
          </p:nvPr>
        </p:nvSpPr>
        <p:spPr>
          <a:xfrm>
            <a:off x="5090175" y="496350"/>
            <a:ext cx="3206100" cy="3274800"/>
          </a:xfrm>
          <a:prstGeom prst="rect">
            <a:avLst/>
          </a:prstGeom>
          <a:noFill/>
          <a:ln>
            <a:noFill/>
          </a:ln>
        </p:spPr>
        <p:txBody>
          <a:bodyPr lIns="91425" tIns="91425" rIns="91425" bIns="91425" anchor="t" anchorCtr="0"/>
          <a:lstStyle>
            <a:lvl1pPr marL="342900" lvl="0" indent="-152400" algn="l">
              <a:lnSpc>
                <a:spcPct val="100000"/>
              </a:lnSpc>
              <a:spcBef>
                <a:spcPts val="0"/>
              </a:spcBef>
              <a:spcAft>
                <a:spcPts val="0"/>
              </a:spcAft>
              <a:buClr>
                <a:schemeClr val="dk1"/>
              </a:buClr>
              <a:buSzPct val="100000"/>
              <a:buNone/>
              <a:defRPr sz="3600" b="1">
                <a:solidFill>
                  <a:schemeClr val="dk1"/>
                </a:solidFill>
              </a:defRPr>
            </a:lvl1pPr>
            <a:lvl2pPr marL="742950" lvl="1" indent="-120650" algn="l">
              <a:lnSpc>
                <a:spcPct val="100000"/>
              </a:lnSpc>
              <a:spcBef>
                <a:spcPts val="0"/>
              </a:spcBef>
              <a:spcAft>
                <a:spcPts val="0"/>
              </a:spcAft>
              <a:buClr>
                <a:schemeClr val="dk1"/>
              </a:buClr>
              <a:buSzPct val="100000"/>
              <a:buNone/>
              <a:defRPr sz="3600" b="1">
                <a:solidFill>
                  <a:schemeClr val="dk1"/>
                </a:solidFill>
              </a:defRPr>
            </a:lvl2pPr>
            <a:lvl3pPr marL="1143000" lvl="2" indent="-82550" algn="l">
              <a:lnSpc>
                <a:spcPct val="100000"/>
              </a:lnSpc>
              <a:spcBef>
                <a:spcPts val="0"/>
              </a:spcBef>
              <a:spcAft>
                <a:spcPts val="0"/>
              </a:spcAft>
              <a:buClr>
                <a:schemeClr val="dk1"/>
              </a:buClr>
              <a:buSzPct val="100000"/>
              <a:buNone/>
              <a:defRPr sz="3600" b="1">
                <a:solidFill>
                  <a:schemeClr val="dk1"/>
                </a:solidFill>
              </a:defRPr>
            </a:lvl3pPr>
            <a:lvl4pPr marL="1600200" lvl="3" indent="-101600" algn="l">
              <a:lnSpc>
                <a:spcPct val="100000"/>
              </a:lnSpc>
              <a:spcBef>
                <a:spcPts val="0"/>
              </a:spcBef>
              <a:spcAft>
                <a:spcPts val="0"/>
              </a:spcAft>
              <a:buClr>
                <a:schemeClr val="dk1"/>
              </a:buClr>
              <a:buSzPct val="100000"/>
              <a:buNone/>
              <a:defRPr sz="3600" b="1">
                <a:solidFill>
                  <a:schemeClr val="dk1"/>
                </a:solidFill>
              </a:defRPr>
            </a:lvl4pPr>
            <a:lvl5pPr marL="2057400" lvl="4" indent="-101600" algn="l">
              <a:lnSpc>
                <a:spcPct val="100000"/>
              </a:lnSpc>
              <a:spcBef>
                <a:spcPts val="0"/>
              </a:spcBef>
              <a:spcAft>
                <a:spcPts val="0"/>
              </a:spcAft>
              <a:buClr>
                <a:schemeClr val="dk1"/>
              </a:buClr>
              <a:buSzPct val="100000"/>
              <a:buNone/>
              <a:defRPr sz="3600" b="1">
                <a:solidFill>
                  <a:schemeClr val="dk1"/>
                </a:solidFill>
              </a:defRPr>
            </a:lvl5pPr>
            <a:lvl6pPr marL="2514600" lvl="5" indent="-101600" algn="l">
              <a:lnSpc>
                <a:spcPct val="100000"/>
              </a:lnSpc>
              <a:spcBef>
                <a:spcPts val="0"/>
              </a:spcBef>
              <a:spcAft>
                <a:spcPts val="0"/>
              </a:spcAft>
              <a:buClr>
                <a:schemeClr val="dk1"/>
              </a:buClr>
              <a:buSzPct val="100000"/>
              <a:buNone/>
              <a:defRPr sz="3600" b="1">
                <a:solidFill>
                  <a:schemeClr val="dk1"/>
                </a:solidFill>
              </a:defRPr>
            </a:lvl6pPr>
            <a:lvl7pPr marL="3429000" lvl="6" indent="-101600" algn="l">
              <a:lnSpc>
                <a:spcPct val="100000"/>
              </a:lnSpc>
              <a:spcBef>
                <a:spcPts val="0"/>
              </a:spcBef>
              <a:spcAft>
                <a:spcPts val="0"/>
              </a:spcAft>
              <a:buClr>
                <a:schemeClr val="dk1"/>
              </a:buClr>
              <a:buSzPct val="100000"/>
              <a:buNone/>
              <a:defRPr sz="3600" b="1">
                <a:solidFill>
                  <a:schemeClr val="dk1"/>
                </a:solidFill>
              </a:defRPr>
            </a:lvl7pPr>
            <a:lvl8pPr marL="4800600" lvl="7" indent="-101600" algn="l">
              <a:lnSpc>
                <a:spcPct val="100000"/>
              </a:lnSpc>
              <a:spcBef>
                <a:spcPts val="0"/>
              </a:spcBef>
              <a:spcAft>
                <a:spcPts val="0"/>
              </a:spcAft>
              <a:buClr>
                <a:schemeClr val="dk1"/>
              </a:buClr>
              <a:buSzPct val="100000"/>
              <a:buNone/>
              <a:defRPr sz="3600" b="1">
                <a:solidFill>
                  <a:schemeClr val="dk1"/>
                </a:solidFill>
              </a:defRPr>
            </a:lvl8pPr>
            <a:lvl9pPr marL="6629400" lvl="8" indent="-101600" algn="l">
              <a:lnSpc>
                <a:spcPct val="100000"/>
              </a:lnSpc>
              <a:spcBef>
                <a:spcPts val="0"/>
              </a:spcBef>
              <a:spcAft>
                <a:spcPts val="0"/>
              </a:spcAft>
              <a:buClr>
                <a:schemeClr val="dk1"/>
              </a:buClr>
              <a:buSzPct val="100000"/>
              <a:buNone/>
              <a:defRPr sz="3600" b="1">
                <a:solidFill>
                  <a:schemeClr val="dk1"/>
                </a:solidFill>
              </a:defRPr>
            </a:lvl9pPr>
          </a:lstStyle>
          <a:p>
            <a:endParaRPr/>
          </a:p>
        </p:txBody>
      </p:sp>
      <p:sp>
        <p:nvSpPr>
          <p:cNvPr id="119" name="Shape 119"/>
          <p:cNvSpPr txBox="1">
            <a:spLocks noGrp="1"/>
          </p:cNvSpPr>
          <p:nvPr>
            <p:ph type="sldNum" idx="12"/>
          </p:nvPr>
        </p:nvSpPr>
        <p:spPr>
          <a:xfrm>
            <a:off x="8497999" y="4688758"/>
            <a:ext cx="548700" cy="393600"/>
          </a:xfrm>
          <a:prstGeom prst="rect">
            <a:avLst/>
          </a:prstGeom>
          <a:noFill/>
        </p:spPr>
        <p:txBody>
          <a:bodyPr lIns="91425" tIns="45700" rIns="91425" bIns="45700" anchor="ctr" anchorCtr="0">
            <a:noAutofit/>
          </a:bodyPr>
          <a:lstStyle/>
          <a:p>
            <a:pPr lvl="0" algn="r">
              <a:lnSpc>
                <a:spcPct val="100000"/>
              </a:lnSpc>
              <a:spcBef>
                <a:spcPts val="0"/>
              </a:spcBef>
              <a:spcAft>
                <a:spcPts val="0"/>
              </a:spcAft>
              <a:buNone/>
            </a:pPr>
            <a:fld id="{00000000-1234-1234-1234-123412341234}" type="slidenum">
              <a:rPr lang="en-GB" sz="1000">
                <a:solidFill>
                  <a:schemeClr val="dk1"/>
                </a:solidFill>
              </a:rPr>
              <a:t>‹#›</a:t>
            </a:fld>
            <a:endParaRPr lang="en-GB" sz="1000">
              <a:solidFill>
                <a:schemeClr val="dk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7"/>
            <a:ext cx="8229600" cy="5298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40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None/>
              <a:defRPr sz="40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None/>
              <a:defRPr sz="40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None/>
              <a:defRPr sz="40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None/>
              <a:defRPr sz="40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None/>
              <a:defRPr sz="40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None/>
              <a:defRPr sz="40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None/>
              <a:defRPr sz="40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None/>
              <a:defRPr sz="4000" b="0" i="0" u="none" strike="noStrike" cap="none">
                <a:solidFill>
                  <a:schemeClr val="lt1"/>
                </a:solidFill>
                <a:latin typeface="Arial"/>
                <a:ea typeface="Arial"/>
                <a:cs typeface="Arial"/>
                <a:sym typeface="Arial"/>
              </a:defRPr>
            </a:lvl9pPr>
          </a:lstStyle>
          <a:p>
            <a:endParaRPr/>
          </a:p>
        </p:txBody>
      </p:sp>
      <p:sp>
        <p:nvSpPr>
          <p:cNvPr id="7" name="Shape 7"/>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52400" algn="l" rtl="0">
              <a:lnSpc>
                <a:spcPct val="100000"/>
              </a:lnSpc>
              <a:spcBef>
                <a:spcPts val="600"/>
              </a:spcBef>
              <a:spcAft>
                <a:spcPts val="0"/>
              </a:spcAft>
              <a:buClr>
                <a:schemeClr val="dk2"/>
              </a:buClr>
              <a:buSzPct val="100000"/>
              <a:buFont typeface="Arial"/>
              <a:buChar char="•"/>
              <a:defRPr sz="3000" b="0" i="0" u="none" strike="noStrike" cap="none">
                <a:solidFill>
                  <a:schemeClr val="dk1"/>
                </a:solidFill>
                <a:latin typeface="Arial"/>
                <a:ea typeface="Arial"/>
                <a:cs typeface="Arial"/>
                <a:sym typeface="Arial"/>
              </a:defRPr>
            </a:lvl1pPr>
            <a:lvl2pPr marL="742950" marR="0" lvl="1" indent="-120650" algn="l" rtl="0">
              <a:lnSpc>
                <a:spcPct val="100000"/>
              </a:lnSpc>
              <a:spcBef>
                <a:spcPts val="520"/>
              </a:spcBef>
              <a:spcAft>
                <a:spcPts val="0"/>
              </a:spcAft>
              <a:buClr>
                <a:srgbClr val="669999"/>
              </a:buClr>
              <a:buSzPct val="100000"/>
              <a:buFont typeface="Arial"/>
              <a:buChar char="•"/>
              <a:defRPr sz="2600" b="0" i="0" u="none" strike="noStrike" cap="none">
                <a:solidFill>
                  <a:schemeClr val="dk1"/>
                </a:solidFill>
                <a:latin typeface="Arial"/>
                <a:ea typeface="Arial"/>
                <a:cs typeface="Arial"/>
                <a:sym typeface="Arial"/>
              </a:defRPr>
            </a:lvl2pPr>
            <a:lvl3pPr marL="1143000" marR="0" lvl="2" indent="-82550" algn="l" rtl="0">
              <a:lnSpc>
                <a:spcPct val="100000"/>
              </a:lnSpc>
              <a:spcBef>
                <a:spcPts val="460"/>
              </a:spcBef>
              <a:spcAft>
                <a:spcPts val="0"/>
              </a:spcAft>
              <a:buClr>
                <a:schemeClr val="accent1"/>
              </a:buClr>
              <a:buSzPct val="100000"/>
              <a:buFont typeface="Arial"/>
              <a:buChar char="•"/>
              <a:defRPr sz="2300" b="0" i="0" u="none" strike="noStrike" cap="none">
                <a:solidFill>
                  <a:schemeClr val="dk1"/>
                </a:solidFill>
                <a:latin typeface="Arial"/>
                <a:ea typeface="Arial"/>
                <a:cs typeface="Arial"/>
                <a:sym typeface="Arial"/>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34290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48006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66294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457200" y="4683918"/>
            <a:ext cx="2133600" cy="2643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3124200" y="4683918"/>
            <a:ext cx="2895600" cy="2643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6553200" y="4683918"/>
            <a:ext cx="2133600" cy="2643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GB" sz="1400" b="0" i="0" u="none" strike="noStrike" cap="none">
                <a:solidFill>
                  <a:schemeClr val="dk1"/>
                </a:solidFill>
                <a:latin typeface="Arial"/>
                <a:ea typeface="Arial"/>
                <a:cs typeface="Arial"/>
                <a:sym typeface="Arial"/>
              </a:rPr>
              <a:t>‹#›</a:t>
            </a:fld>
            <a:endParaRPr lang="en-GB"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1.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youtube.com/v/cPDptc0wUYI"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youtube.com/v/HKyobMewXBw"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hyperlink" Target="http://youtube.com/v/GuaozMpFS3w"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boundless.com/chemistry/definition/valenc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boundless.com/chemistry/definition/orbital/" TargetMode="External"/><Relationship Id="rId5" Type="http://schemas.openxmlformats.org/officeDocument/2006/relationships/hyperlink" Target="https://www.boundless.com/chemistry/definition/molecular-orbital/" TargetMode="External"/><Relationship Id="rId4" Type="http://schemas.openxmlformats.org/officeDocument/2006/relationships/hyperlink" Target="https://www.boundless.com/chemistry/definition/bond/"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boundless.com/chemistry/definition/valence/" TargetMode="External"/><Relationship Id="rId7" Type="http://schemas.openxmlformats.org/officeDocument/2006/relationships/hyperlink" Target="https://www.boundless.com/chemistry/definition/chemical-bond/"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boundless.com/chemistry/definition/electron/" TargetMode="External"/><Relationship Id="rId5" Type="http://schemas.openxmlformats.org/officeDocument/2006/relationships/hyperlink" Target="https://www.boundless.com/chemistry/definition/atom/" TargetMode="External"/><Relationship Id="rId4" Type="http://schemas.openxmlformats.org/officeDocument/2006/relationships/hyperlink" Target="https://www.boundless.com/chemistry/definition/bon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khanacademy.org/science/chemistry/chemical-bonds/copy-of-covalent-bonds/v/sp-hybridization-jay-fina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descr="template-main.jpg"/>
          <p:cNvPicPr preferRelativeResize="0"/>
          <p:nvPr/>
        </p:nvPicPr>
        <p:blipFill rotWithShape="1">
          <a:blip r:embed="rId3">
            <a:alphaModFix/>
          </a:blip>
          <a:srcRect t="14843" b="14843"/>
          <a:stretch/>
        </p:blipFill>
        <p:spPr>
          <a:xfrm>
            <a:off x="0" y="0"/>
            <a:ext cx="8688601" cy="5143500"/>
          </a:xfrm>
          <a:prstGeom prst="rect">
            <a:avLst/>
          </a:prstGeom>
          <a:noFill/>
          <a:ln>
            <a:noFill/>
          </a:ln>
        </p:spPr>
      </p:pic>
      <p:sp>
        <p:nvSpPr>
          <p:cNvPr id="125" name="Shape 125"/>
          <p:cNvSpPr/>
          <p:nvPr/>
        </p:nvSpPr>
        <p:spPr>
          <a:xfrm>
            <a:off x="2448225" y="447900"/>
            <a:ext cx="4247700" cy="4247700"/>
          </a:xfrm>
          <a:prstGeom prst="ellipse">
            <a:avLst/>
          </a:prstGeom>
          <a:noFill/>
          <a:ln w="1905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6" name="Shape 126"/>
          <p:cNvSpPr/>
          <p:nvPr/>
        </p:nvSpPr>
        <p:spPr>
          <a:xfrm>
            <a:off x="2571750" y="571500"/>
            <a:ext cx="4000500" cy="4000500"/>
          </a:xfrm>
          <a:prstGeom prst="ellips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27" name="Shape 127"/>
          <p:cNvSpPr txBox="1">
            <a:spLocks noGrp="1"/>
          </p:cNvSpPr>
          <p:nvPr>
            <p:ph type="subTitle" idx="1"/>
          </p:nvPr>
        </p:nvSpPr>
        <p:spPr>
          <a:xfrm>
            <a:off x="3328950" y="3092750"/>
            <a:ext cx="2486100" cy="1310700"/>
          </a:xfrm>
          <a:prstGeom prst="rect">
            <a:avLst/>
          </a:prstGeom>
        </p:spPr>
        <p:txBody>
          <a:bodyPr lIns="91425" tIns="91425" rIns="91425" bIns="91425" anchor="t" anchorCtr="0">
            <a:noAutofit/>
          </a:bodyPr>
          <a:lstStyle/>
          <a:p>
            <a:pPr lvl="0">
              <a:spcBef>
                <a:spcPts val="0"/>
              </a:spcBef>
              <a:buNone/>
            </a:pPr>
            <a:r>
              <a:rPr lang="en-GB" sz="1400">
                <a:highlight>
                  <a:srgbClr val="FFFFFF"/>
                </a:highlight>
              </a:rPr>
              <a:t>Rozhan Akhound-Sadegh</a:t>
            </a:r>
          </a:p>
          <a:p>
            <a:pPr lvl="0">
              <a:spcBef>
                <a:spcPts val="0"/>
              </a:spcBef>
              <a:buNone/>
            </a:pPr>
            <a:r>
              <a:rPr lang="en-GB" sz="1400">
                <a:highlight>
                  <a:srgbClr val="FFFFFF"/>
                </a:highlight>
              </a:rPr>
              <a:t>Charlotte Anjun Hu</a:t>
            </a:r>
          </a:p>
          <a:p>
            <a:pPr lvl="0" rtl="0">
              <a:spcBef>
                <a:spcPts val="0"/>
              </a:spcBef>
              <a:buNone/>
            </a:pPr>
            <a:r>
              <a:rPr lang="en-GB" sz="1400">
                <a:highlight>
                  <a:srgbClr val="FFFFFF"/>
                </a:highlight>
              </a:rPr>
              <a:t>Jessica Yihong Lu</a:t>
            </a:r>
          </a:p>
        </p:txBody>
      </p:sp>
      <p:sp>
        <p:nvSpPr>
          <p:cNvPr id="128" name="Shape 128"/>
          <p:cNvSpPr txBox="1">
            <a:spLocks noGrp="1"/>
          </p:cNvSpPr>
          <p:nvPr>
            <p:ph type="ctrTitle"/>
          </p:nvPr>
        </p:nvSpPr>
        <p:spPr>
          <a:xfrm>
            <a:off x="2862450" y="1233475"/>
            <a:ext cx="3419100" cy="1768500"/>
          </a:xfrm>
          <a:prstGeom prst="rect">
            <a:avLst/>
          </a:prstGeom>
        </p:spPr>
        <p:txBody>
          <a:bodyPr lIns="91425" tIns="91425" rIns="91425" bIns="91425" anchor="b" anchorCtr="0">
            <a:noAutofit/>
          </a:bodyPr>
          <a:lstStyle/>
          <a:p>
            <a:pPr lvl="0">
              <a:spcBef>
                <a:spcPts val="0"/>
              </a:spcBef>
              <a:buNone/>
            </a:pPr>
            <a:r>
              <a:rPr lang="en-GB" sz="4800"/>
              <a:t>Hybrid Orbitals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Shape 187"/>
          <p:cNvPicPr preferRelativeResize="0"/>
          <p:nvPr/>
        </p:nvPicPr>
        <p:blipFill rotWithShape="1">
          <a:blip r:embed="rId3">
            <a:alphaModFix/>
          </a:blip>
          <a:srcRect b="15376"/>
          <a:stretch/>
        </p:blipFill>
        <p:spPr>
          <a:xfrm>
            <a:off x="403952" y="1652500"/>
            <a:ext cx="5017444" cy="2879774"/>
          </a:xfrm>
          <a:prstGeom prst="rect">
            <a:avLst/>
          </a:prstGeom>
          <a:noFill/>
          <a:ln>
            <a:noFill/>
          </a:ln>
        </p:spPr>
      </p:pic>
      <p:sp>
        <p:nvSpPr>
          <p:cNvPr id="188" name="Shape 188"/>
          <p:cNvSpPr txBox="1">
            <a:spLocks noGrp="1"/>
          </p:cNvSpPr>
          <p:nvPr>
            <p:ph type="subTitle" idx="1"/>
          </p:nvPr>
        </p:nvSpPr>
        <p:spPr>
          <a:xfrm>
            <a:off x="135700" y="838750"/>
            <a:ext cx="7587300" cy="974400"/>
          </a:xfrm>
          <a:prstGeom prst="rect">
            <a:avLst/>
          </a:prstGeom>
        </p:spPr>
        <p:txBody>
          <a:bodyPr lIns="91425" tIns="91425" rIns="91425" bIns="91425" anchor="t" anchorCtr="0">
            <a:noAutofit/>
          </a:bodyPr>
          <a:lstStyle/>
          <a:p>
            <a:pPr lvl="0" rtl="0">
              <a:spcBef>
                <a:spcPts val="0"/>
              </a:spcBef>
              <a:buNone/>
            </a:pPr>
            <a:r>
              <a:rPr lang="en-GB" sz="2400" b="1"/>
              <a:t>Sigma bonds</a:t>
            </a:r>
          </a:p>
          <a:p>
            <a:pPr lvl="0" rtl="0">
              <a:spcBef>
                <a:spcPts val="0"/>
              </a:spcBef>
              <a:buNone/>
            </a:pPr>
            <a:endParaRPr sz="2400"/>
          </a:p>
        </p:txBody>
      </p:sp>
      <p:pic>
        <p:nvPicPr>
          <p:cNvPr id="189" name="Shape 189"/>
          <p:cNvPicPr preferRelativeResize="0"/>
          <p:nvPr/>
        </p:nvPicPr>
        <p:blipFill rotWithShape="1">
          <a:blip r:embed="rId4">
            <a:alphaModFix/>
          </a:blip>
          <a:srcRect t="44012"/>
          <a:stretch/>
        </p:blipFill>
        <p:spPr>
          <a:xfrm>
            <a:off x="393200" y="1563274"/>
            <a:ext cx="7072299" cy="2879774"/>
          </a:xfrm>
          <a:prstGeom prst="rect">
            <a:avLst/>
          </a:prstGeom>
          <a:noFill/>
          <a:ln>
            <a:noFill/>
          </a:ln>
        </p:spPr>
      </p:pic>
      <p:sp>
        <p:nvSpPr>
          <p:cNvPr id="190" name="Shape 190"/>
          <p:cNvSpPr txBox="1">
            <a:spLocks noGrp="1"/>
          </p:cNvSpPr>
          <p:nvPr>
            <p:ph type="title" idx="4294967295"/>
          </p:nvPr>
        </p:nvSpPr>
        <p:spPr>
          <a:xfrm>
            <a:off x="135700" y="3368850"/>
            <a:ext cx="2689500" cy="1533000"/>
          </a:xfrm>
          <a:prstGeom prst="rect">
            <a:avLst/>
          </a:prstGeom>
        </p:spPr>
        <p:txBody>
          <a:bodyPr lIns="91425" tIns="91425" rIns="91425" bIns="91425" anchor="ctr" anchorCtr="0">
            <a:noAutofit/>
          </a:bodyPr>
          <a:lstStyle/>
          <a:p>
            <a:pPr lvl="0" rtl="0">
              <a:spcBef>
                <a:spcPts val="0"/>
              </a:spcBef>
              <a:buNone/>
            </a:pPr>
            <a:r>
              <a:rPr lang="en-GB" sz="3600" b="1">
                <a:solidFill>
                  <a:srgbClr val="0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ctrTitle"/>
          </p:nvPr>
        </p:nvSpPr>
        <p:spPr>
          <a:xfrm>
            <a:off x="685800" y="1597818"/>
            <a:ext cx="7772400" cy="1102500"/>
          </a:xfrm>
          <a:prstGeom prst="rect">
            <a:avLst/>
          </a:prstGeom>
        </p:spPr>
        <p:txBody>
          <a:bodyPr lIns="91425" tIns="91425" rIns="91425" bIns="91425" anchor="ctr" anchorCtr="0">
            <a:noAutofit/>
          </a:bodyPr>
          <a:lstStyle/>
          <a:p>
            <a:pPr lvl="0">
              <a:spcBef>
                <a:spcPts val="0"/>
              </a:spcBef>
              <a:buNone/>
            </a:pPr>
            <a:endParaRPr/>
          </a:p>
        </p:txBody>
      </p:sp>
      <p:sp>
        <p:nvSpPr>
          <p:cNvPr id="196" name="Shape 196"/>
          <p:cNvSpPr txBox="1">
            <a:spLocks noGrp="1"/>
          </p:cNvSpPr>
          <p:nvPr>
            <p:ph type="subTitle" idx="1"/>
          </p:nvPr>
        </p:nvSpPr>
        <p:spPr>
          <a:xfrm>
            <a:off x="423850" y="962875"/>
            <a:ext cx="6400800" cy="1314600"/>
          </a:xfrm>
          <a:prstGeom prst="rect">
            <a:avLst/>
          </a:prstGeom>
        </p:spPr>
        <p:txBody>
          <a:bodyPr lIns="91425" tIns="91425" rIns="91425" bIns="91425" anchor="t" anchorCtr="0">
            <a:noAutofit/>
          </a:bodyPr>
          <a:lstStyle/>
          <a:p>
            <a:pPr lvl="0">
              <a:spcBef>
                <a:spcPts val="0"/>
              </a:spcBef>
              <a:buClr>
                <a:schemeClr val="dk1"/>
              </a:buClr>
              <a:buSzPct val="45833"/>
              <a:buFont typeface="Arial"/>
              <a:buNone/>
            </a:pPr>
            <a:r>
              <a:rPr lang="en-GB" sz="2400"/>
              <a:t>Example: Eth</a:t>
            </a:r>
            <a:r>
              <a:rPr lang="en-GB" sz="2400" b="1" u="sng"/>
              <a:t>a</a:t>
            </a:r>
            <a:r>
              <a:rPr lang="en-GB" sz="2400"/>
              <a:t>ne C</a:t>
            </a:r>
            <a:r>
              <a:rPr lang="en-GB" sz="1800"/>
              <a:t>2</a:t>
            </a:r>
            <a:r>
              <a:rPr lang="en-GB" sz="2400"/>
              <a:t>H</a:t>
            </a:r>
            <a:r>
              <a:rPr lang="en-GB" sz="1800"/>
              <a:t>6</a:t>
            </a:r>
          </a:p>
          <a:p>
            <a:pPr lvl="0">
              <a:spcBef>
                <a:spcPts val="0"/>
              </a:spcBef>
              <a:buNone/>
            </a:pPr>
            <a:endParaRPr/>
          </a:p>
        </p:txBody>
      </p:sp>
      <p:pic>
        <p:nvPicPr>
          <p:cNvPr id="197" name="Shape 197"/>
          <p:cNvPicPr preferRelativeResize="0"/>
          <p:nvPr/>
        </p:nvPicPr>
        <p:blipFill>
          <a:blip r:embed="rId3">
            <a:alphaModFix/>
          </a:blip>
          <a:stretch>
            <a:fillRect/>
          </a:stretch>
        </p:blipFill>
        <p:spPr>
          <a:xfrm>
            <a:off x="685800" y="1817275"/>
            <a:ext cx="4505325" cy="1733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10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97"/>
                                        </p:tgtEl>
                                        <p:attrNameLst>
                                          <p:attrName>style.visibility</p:attrName>
                                        </p:attrNameLst>
                                      </p:cBhvr>
                                      <p:to>
                                        <p:strVal val="visible"/>
                                      </p:to>
                                    </p:set>
                                    <p:anim calcmode="lin" valueType="num">
                                      <p:cBhvr additive="base">
                                        <p:cTn id="12" dur="1000"/>
                                        <p:tgtEl>
                                          <p:spTgt spid="19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ctrTitle"/>
          </p:nvPr>
        </p:nvSpPr>
        <p:spPr>
          <a:xfrm>
            <a:off x="685800" y="1597818"/>
            <a:ext cx="7772400" cy="1102500"/>
          </a:xfrm>
          <a:prstGeom prst="rect">
            <a:avLst/>
          </a:prstGeom>
        </p:spPr>
        <p:txBody>
          <a:bodyPr lIns="91425" tIns="91425" rIns="91425" bIns="91425" anchor="ctr" anchorCtr="0">
            <a:noAutofit/>
          </a:bodyPr>
          <a:lstStyle/>
          <a:p>
            <a:pPr lvl="0" rtl="0">
              <a:spcBef>
                <a:spcPts val="0"/>
              </a:spcBef>
              <a:buNone/>
            </a:pPr>
            <a:endParaRPr/>
          </a:p>
        </p:txBody>
      </p:sp>
      <p:sp>
        <p:nvSpPr>
          <p:cNvPr id="203" name="Shape 203"/>
          <p:cNvSpPr txBox="1">
            <a:spLocks noGrp="1"/>
          </p:cNvSpPr>
          <p:nvPr>
            <p:ph type="subTitle" idx="1"/>
          </p:nvPr>
        </p:nvSpPr>
        <p:spPr>
          <a:xfrm>
            <a:off x="320700" y="1036100"/>
            <a:ext cx="7451700" cy="3193200"/>
          </a:xfrm>
          <a:prstGeom prst="rect">
            <a:avLst/>
          </a:prstGeom>
        </p:spPr>
        <p:txBody>
          <a:bodyPr lIns="91425" tIns="91425" rIns="91425" bIns="91425" anchor="t" anchorCtr="0">
            <a:noAutofit/>
          </a:bodyPr>
          <a:lstStyle/>
          <a:p>
            <a:pPr marL="0" lvl="0" indent="0">
              <a:lnSpc>
                <a:spcPct val="150000"/>
              </a:lnSpc>
              <a:spcBef>
                <a:spcPts val="0"/>
              </a:spcBef>
              <a:buNone/>
            </a:pPr>
            <a:r>
              <a:rPr lang="en-GB" sz="2400" b="1">
                <a:solidFill>
                  <a:srgbClr val="000000"/>
                </a:solidFill>
              </a:rPr>
              <a:t>Pi bonds</a:t>
            </a:r>
          </a:p>
          <a:p>
            <a:pPr marL="0" lvl="0" indent="0" rtl="0">
              <a:lnSpc>
                <a:spcPct val="150000"/>
              </a:lnSpc>
              <a:spcBef>
                <a:spcPts val="0"/>
              </a:spcBef>
              <a:buNone/>
            </a:pPr>
            <a:endParaRPr sz="2400"/>
          </a:p>
        </p:txBody>
      </p:sp>
      <p:pic>
        <p:nvPicPr>
          <p:cNvPr id="204" name="Shape 204"/>
          <p:cNvPicPr preferRelativeResize="0"/>
          <p:nvPr/>
        </p:nvPicPr>
        <p:blipFill rotWithShape="1">
          <a:blip r:embed="rId3">
            <a:alphaModFix/>
          </a:blip>
          <a:srcRect l="16179" t="31063" r="14231" b="15617"/>
          <a:stretch/>
        </p:blipFill>
        <p:spPr>
          <a:xfrm>
            <a:off x="4670025" y="1486850"/>
            <a:ext cx="4473974" cy="2742451"/>
          </a:xfrm>
          <a:prstGeom prst="rect">
            <a:avLst/>
          </a:prstGeom>
          <a:noFill/>
          <a:ln>
            <a:noFill/>
          </a:ln>
        </p:spPr>
      </p:pic>
      <p:sp>
        <p:nvSpPr>
          <p:cNvPr id="205" name="Shape 205"/>
          <p:cNvSpPr txBox="1">
            <a:spLocks noGrp="1"/>
          </p:cNvSpPr>
          <p:nvPr>
            <p:ph type="subTitle" idx="1"/>
          </p:nvPr>
        </p:nvSpPr>
        <p:spPr>
          <a:xfrm>
            <a:off x="305875" y="1411675"/>
            <a:ext cx="3802800" cy="3522300"/>
          </a:xfrm>
          <a:prstGeom prst="rect">
            <a:avLst/>
          </a:prstGeom>
        </p:spPr>
        <p:txBody>
          <a:bodyPr lIns="91425" tIns="91425" rIns="91425" bIns="91425" anchor="t" anchorCtr="0">
            <a:noAutofit/>
          </a:bodyPr>
          <a:lstStyle/>
          <a:p>
            <a:pPr marL="457200" lvl="0" indent="-342900" rtl="0">
              <a:spcBef>
                <a:spcPts val="0"/>
              </a:spcBef>
              <a:buSzPct val="100000"/>
            </a:pPr>
            <a:r>
              <a:rPr lang="en-GB" sz="1800" b="1" u="sng"/>
              <a:t>Parallel to</a:t>
            </a:r>
            <a:r>
              <a:rPr lang="en-GB" sz="1800"/>
              <a:t> the internuclear axis BUT...</a:t>
            </a:r>
          </a:p>
          <a:p>
            <a:pPr marL="457200" lvl="0" indent="-342900" rtl="0">
              <a:spcBef>
                <a:spcPts val="0"/>
              </a:spcBef>
              <a:buSzPct val="100000"/>
            </a:pPr>
            <a:r>
              <a:rPr lang="en-GB" sz="1800"/>
              <a:t>Electron probability = 0 @ internuclear axis </a:t>
            </a:r>
          </a:p>
          <a:p>
            <a:pPr marL="457200" lvl="0" indent="-342900" rtl="0">
              <a:spcBef>
                <a:spcPts val="0"/>
              </a:spcBef>
              <a:buSzPct val="100000"/>
            </a:pPr>
            <a:r>
              <a:rPr lang="en-GB" sz="1800"/>
              <a:t>Electron probability divided into 2 regions. (2 chucks = 1 pi bond!) </a:t>
            </a:r>
          </a:p>
          <a:p>
            <a:pPr marL="457200" lvl="0" indent="-342900" rtl="0">
              <a:spcBef>
                <a:spcPts val="0"/>
              </a:spcBef>
              <a:buSzPct val="100000"/>
            </a:pPr>
            <a:r>
              <a:rPr lang="en-GB" sz="1800"/>
              <a:t>Increased electron probability density </a:t>
            </a:r>
            <a:r>
              <a:rPr lang="en-GB" sz="1800" b="1" u="sng"/>
              <a:t>above and below</a:t>
            </a:r>
            <a:r>
              <a:rPr lang="en-GB" sz="1800"/>
              <a:t> 2 nuclei</a:t>
            </a:r>
          </a:p>
          <a:p>
            <a:pPr marL="457200" lvl="0" indent="-342900" rtl="0">
              <a:spcBef>
                <a:spcPts val="0"/>
              </a:spcBef>
              <a:buSzPct val="100000"/>
            </a:pPr>
            <a:r>
              <a:rPr lang="en-GB" sz="1800"/>
              <a:t>Lobes of two orbitals overlap </a:t>
            </a:r>
            <a:r>
              <a:rPr lang="en-GB" sz="1800" b="1" u="sng"/>
              <a:t>side to side</a:t>
            </a:r>
          </a:p>
        </p:txBody>
      </p:sp>
      <p:sp>
        <p:nvSpPr>
          <p:cNvPr id="206" name="Shape 206"/>
          <p:cNvSpPr txBox="1"/>
          <p:nvPr/>
        </p:nvSpPr>
        <p:spPr>
          <a:xfrm>
            <a:off x="5891000" y="133675"/>
            <a:ext cx="3000000" cy="3000000"/>
          </a:xfrm>
          <a:prstGeom prst="rect">
            <a:avLst/>
          </a:prstGeom>
          <a:noFill/>
          <a:ln>
            <a:noFill/>
          </a:ln>
        </p:spPr>
        <p:txBody>
          <a:bodyPr lIns="91425" tIns="91425" rIns="91425" bIns="91425" anchor="ctr" anchorCtr="0">
            <a:noAutofit/>
          </a:bodyPr>
          <a:lstStyle/>
          <a:p>
            <a:pPr lvl="0" rtl="0">
              <a:lnSpc>
                <a:spcPct val="150000"/>
              </a:lnSpc>
              <a:spcBef>
                <a:spcPts val="0"/>
              </a:spcBef>
              <a:buNone/>
            </a:pPr>
            <a:r>
              <a:rPr lang="en-GB">
                <a:solidFill>
                  <a:srgbClr val="505050"/>
                </a:solidFill>
              </a:rPr>
              <a:t>(Dufferin-Peel Catholic District School Board, 2012)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ctrTitle"/>
          </p:nvPr>
        </p:nvSpPr>
        <p:spPr>
          <a:xfrm>
            <a:off x="685800" y="1597818"/>
            <a:ext cx="7772400" cy="1102500"/>
          </a:xfrm>
          <a:prstGeom prst="rect">
            <a:avLst/>
          </a:prstGeom>
        </p:spPr>
        <p:txBody>
          <a:bodyPr lIns="91425" tIns="91425" rIns="91425" bIns="91425" anchor="ctr" anchorCtr="0">
            <a:noAutofit/>
          </a:bodyPr>
          <a:lstStyle/>
          <a:p>
            <a:pPr lvl="0">
              <a:spcBef>
                <a:spcPts val="0"/>
              </a:spcBef>
              <a:buNone/>
            </a:pPr>
            <a:endParaRPr/>
          </a:p>
        </p:txBody>
      </p:sp>
      <p:pic>
        <p:nvPicPr>
          <p:cNvPr id="212" name="Shape 212"/>
          <p:cNvPicPr preferRelativeResize="0"/>
          <p:nvPr/>
        </p:nvPicPr>
        <p:blipFill>
          <a:blip r:embed="rId3">
            <a:alphaModFix/>
          </a:blip>
          <a:stretch>
            <a:fillRect/>
          </a:stretch>
        </p:blipFill>
        <p:spPr>
          <a:xfrm>
            <a:off x="620112" y="2009787"/>
            <a:ext cx="1514475" cy="1123950"/>
          </a:xfrm>
          <a:prstGeom prst="rect">
            <a:avLst/>
          </a:prstGeom>
          <a:noFill/>
          <a:ln>
            <a:noFill/>
          </a:ln>
        </p:spPr>
      </p:pic>
      <p:pic>
        <p:nvPicPr>
          <p:cNvPr id="213" name="Shape 213"/>
          <p:cNvPicPr preferRelativeResize="0"/>
          <p:nvPr/>
        </p:nvPicPr>
        <p:blipFill>
          <a:blip r:embed="rId4">
            <a:alphaModFix/>
          </a:blip>
          <a:stretch>
            <a:fillRect/>
          </a:stretch>
        </p:blipFill>
        <p:spPr>
          <a:xfrm>
            <a:off x="3429912" y="2133600"/>
            <a:ext cx="2695575" cy="876300"/>
          </a:xfrm>
          <a:prstGeom prst="rect">
            <a:avLst/>
          </a:prstGeom>
          <a:noFill/>
          <a:ln>
            <a:noFill/>
          </a:ln>
        </p:spPr>
      </p:pic>
      <p:pic>
        <p:nvPicPr>
          <p:cNvPr id="214" name="Shape 214"/>
          <p:cNvPicPr preferRelativeResize="0"/>
          <p:nvPr/>
        </p:nvPicPr>
        <p:blipFill>
          <a:blip r:embed="rId5">
            <a:alphaModFix/>
          </a:blip>
          <a:stretch>
            <a:fillRect/>
          </a:stretch>
        </p:blipFill>
        <p:spPr>
          <a:xfrm>
            <a:off x="7420812" y="2157412"/>
            <a:ext cx="1209675" cy="828675"/>
          </a:xfrm>
          <a:prstGeom prst="rect">
            <a:avLst/>
          </a:prstGeom>
          <a:noFill/>
          <a:ln>
            <a:noFill/>
          </a:ln>
        </p:spPr>
      </p:pic>
      <p:sp>
        <p:nvSpPr>
          <p:cNvPr id="215" name="Shape 215"/>
          <p:cNvSpPr/>
          <p:nvPr/>
        </p:nvSpPr>
        <p:spPr>
          <a:xfrm>
            <a:off x="2263712" y="2399100"/>
            <a:ext cx="1037100" cy="3453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6" name="Shape 216"/>
          <p:cNvSpPr/>
          <p:nvPr/>
        </p:nvSpPr>
        <p:spPr>
          <a:xfrm>
            <a:off x="6254600" y="2399100"/>
            <a:ext cx="1037100" cy="3453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7" name="Shape 217"/>
          <p:cNvSpPr txBox="1"/>
          <p:nvPr/>
        </p:nvSpPr>
        <p:spPr>
          <a:xfrm>
            <a:off x="620125" y="0"/>
            <a:ext cx="4482900" cy="3000000"/>
          </a:xfrm>
          <a:prstGeom prst="rect">
            <a:avLst/>
          </a:prstGeom>
          <a:noFill/>
          <a:ln>
            <a:noFill/>
          </a:ln>
        </p:spPr>
        <p:txBody>
          <a:bodyPr lIns="91425" tIns="91425" rIns="91425" bIns="91425" anchor="ctr" anchorCtr="0">
            <a:noAutofit/>
          </a:bodyPr>
          <a:lstStyle/>
          <a:p>
            <a:pPr lvl="0" rtl="0">
              <a:lnSpc>
                <a:spcPct val="150000"/>
              </a:lnSpc>
              <a:spcBef>
                <a:spcPts val="0"/>
              </a:spcBef>
              <a:buNone/>
            </a:pPr>
            <a:r>
              <a:rPr lang="en-GB" sz="2400">
                <a:solidFill>
                  <a:schemeClr val="dk1"/>
                </a:solidFill>
              </a:rPr>
              <a:t>Example: Eth</a:t>
            </a:r>
            <a:r>
              <a:rPr lang="en-GB" sz="2400" b="1" u="sng">
                <a:solidFill>
                  <a:schemeClr val="dk1"/>
                </a:solidFill>
              </a:rPr>
              <a:t>e</a:t>
            </a:r>
            <a:r>
              <a:rPr lang="en-GB" sz="2400">
                <a:solidFill>
                  <a:schemeClr val="dk1"/>
                </a:solidFill>
              </a:rPr>
              <a:t>ne C</a:t>
            </a:r>
            <a:r>
              <a:rPr lang="en-GB" sz="1800">
                <a:solidFill>
                  <a:schemeClr val="dk1"/>
                </a:solidFill>
              </a:rPr>
              <a:t>2</a:t>
            </a:r>
            <a:r>
              <a:rPr lang="en-GB" sz="2400">
                <a:solidFill>
                  <a:schemeClr val="dk1"/>
                </a:solidFill>
              </a:rPr>
              <a:t>H</a:t>
            </a:r>
            <a:r>
              <a:rPr lang="en-GB" sz="1800">
                <a:solidFill>
                  <a:schemeClr val="dk1"/>
                </a:solidFill>
              </a:rPr>
              <a:t>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88475" y="2305293"/>
            <a:ext cx="7772400" cy="1102500"/>
          </a:xfrm>
          <a:prstGeom prst="rect">
            <a:avLst/>
          </a:prstGeom>
        </p:spPr>
        <p:txBody>
          <a:bodyPr lIns="91425" tIns="91425" rIns="91425" bIns="91425" anchor="ctr" anchorCtr="0">
            <a:noAutofit/>
          </a:bodyPr>
          <a:lstStyle/>
          <a:p>
            <a:pPr lvl="0">
              <a:spcBef>
                <a:spcPts val="0"/>
              </a:spcBef>
              <a:buNone/>
            </a:pPr>
            <a:endParaRPr/>
          </a:p>
        </p:txBody>
      </p:sp>
      <p:graphicFrame>
        <p:nvGraphicFramePr>
          <p:cNvPr id="223" name="Shape 223"/>
          <p:cNvGraphicFramePr/>
          <p:nvPr/>
        </p:nvGraphicFramePr>
        <p:xfrm>
          <a:off x="952500" y="1007309"/>
          <a:ext cx="7239000" cy="3975855"/>
        </p:xfrm>
        <a:graphic>
          <a:graphicData uri="http://schemas.openxmlformats.org/drawingml/2006/table">
            <a:tbl>
              <a:tblPr>
                <a:noFill/>
                <a:tableStyleId>{41024FB7-A25E-4EFB-A6D6-BB8A0AD4E051}</a:tableStyleId>
              </a:tblPr>
              <a:tblGrid>
                <a:gridCol w="3619500"/>
                <a:gridCol w="3619500"/>
              </a:tblGrid>
              <a:tr h="657150">
                <a:tc>
                  <a:txBody>
                    <a:bodyPr/>
                    <a:lstStyle/>
                    <a:p>
                      <a:pPr marL="342900" lvl="0" indent="-222250" algn="ctr" rtl="0">
                        <a:spcBef>
                          <a:spcPts val="600"/>
                        </a:spcBef>
                        <a:buClr>
                          <a:schemeClr val="dk1"/>
                        </a:buClr>
                        <a:buSzPct val="61111"/>
                        <a:buFont typeface="Arial"/>
                        <a:buNone/>
                      </a:pPr>
                      <a:r>
                        <a:rPr lang="en-GB" sz="1800" b="1">
                          <a:solidFill>
                            <a:schemeClr val="dk1"/>
                          </a:solidFill>
                        </a:rPr>
                        <a:t>Sigma bonds</a:t>
                      </a:r>
                    </a:p>
                  </a:txBody>
                  <a:tcPr marL="91425" marR="91425" marT="91425" marB="91425"/>
                </a:tc>
                <a:tc>
                  <a:txBody>
                    <a:bodyPr/>
                    <a:lstStyle/>
                    <a:p>
                      <a:pPr lvl="0" algn="ctr">
                        <a:spcBef>
                          <a:spcPts val="0"/>
                        </a:spcBef>
                        <a:buNone/>
                      </a:pPr>
                      <a:r>
                        <a:rPr lang="en-GB" sz="1800" b="1"/>
                        <a:t>Pi bonds</a:t>
                      </a:r>
                    </a:p>
                  </a:txBody>
                  <a:tcPr marL="91425" marR="91425" marT="91425" marB="91425"/>
                </a:tc>
              </a:tr>
              <a:tr h="643275">
                <a:tc>
                  <a:txBody>
                    <a:bodyPr/>
                    <a:lstStyle/>
                    <a:p>
                      <a:pPr lvl="0" algn="ctr">
                        <a:spcBef>
                          <a:spcPts val="0"/>
                        </a:spcBef>
                        <a:buNone/>
                      </a:pPr>
                      <a:r>
                        <a:rPr lang="en-GB" sz="1800"/>
                        <a:t>Single and </a:t>
                      </a:r>
                      <a:r>
                        <a:rPr lang="en-GB" sz="1800">
                          <a:solidFill>
                            <a:schemeClr val="dk1"/>
                          </a:solidFill>
                        </a:rPr>
                        <a:t>multiple bonds</a:t>
                      </a:r>
                    </a:p>
                  </a:txBody>
                  <a:tcPr marL="91425" marR="91425" marT="91425" marB="91425"/>
                </a:tc>
                <a:tc>
                  <a:txBody>
                    <a:bodyPr/>
                    <a:lstStyle/>
                    <a:p>
                      <a:pPr lvl="0" algn="ctr">
                        <a:spcBef>
                          <a:spcPts val="0"/>
                        </a:spcBef>
                        <a:buNone/>
                      </a:pPr>
                      <a:r>
                        <a:rPr lang="en-GB" sz="1800"/>
                        <a:t>Multiple bonds only (forms only in addition to a sigma bond)</a:t>
                      </a:r>
                    </a:p>
                  </a:txBody>
                  <a:tcPr marL="91425" marR="91425" marT="91425" marB="91425"/>
                </a:tc>
              </a:tr>
              <a:tr h="618575">
                <a:tc>
                  <a:txBody>
                    <a:bodyPr/>
                    <a:lstStyle/>
                    <a:p>
                      <a:pPr lvl="0" algn="ctr">
                        <a:spcBef>
                          <a:spcPts val="0"/>
                        </a:spcBef>
                        <a:buNone/>
                      </a:pPr>
                      <a:r>
                        <a:rPr lang="en-GB" sz="1800"/>
                        <a:t>head-on overlapping of atomic orbitals</a:t>
                      </a:r>
                    </a:p>
                  </a:txBody>
                  <a:tcPr marL="91425" marR="91425" marT="91425" marB="91425"/>
                </a:tc>
                <a:tc>
                  <a:txBody>
                    <a:bodyPr/>
                    <a:lstStyle/>
                    <a:p>
                      <a:pPr lvl="0" algn="ctr">
                        <a:spcBef>
                          <a:spcPts val="0"/>
                        </a:spcBef>
                        <a:buNone/>
                      </a:pPr>
                      <a:r>
                        <a:rPr lang="en-GB" sz="1800"/>
                        <a:t>Sideway overlapping</a:t>
                      </a:r>
                    </a:p>
                  </a:txBody>
                  <a:tcPr marL="91425" marR="91425" marT="91425" marB="91425"/>
                </a:tc>
              </a:tr>
              <a:tr h="618575">
                <a:tc>
                  <a:txBody>
                    <a:bodyPr/>
                    <a:lstStyle/>
                    <a:p>
                      <a:pPr lvl="0" algn="ctr" rtl="0">
                        <a:spcBef>
                          <a:spcPts val="0"/>
                        </a:spcBef>
                        <a:buNone/>
                      </a:pPr>
                      <a:r>
                        <a:rPr lang="en-GB" sz="1800">
                          <a:solidFill>
                            <a:schemeClr val="dk1"/>
                          </a:solidFill>
                        </a:rPr>
                        <a:t>Along the internuclear axis</a:t>
                      </a:r>
                    </a:p>
                  </a:txBody>
                  <a:tcPr marL="91425" marR="91425" marT="91425" marB="91425"/>
                </a:tc>
                <a:tc>
                  <a:txBody>
                    <a:bodyPr/>
                    <a:lstStyle/>
                    <a:p>
                      <a:pPr lvl="0" algn="ctr" rtl="0">
                        <a:spcBef>
                          <a:spcPts val="0"/>
                        </a:spcBef>
                        <a:buNone/>
                      </a:pPr>
                      <a:r>
                        <a:rPr lang="en-GB" sz="1800"/>
                        <a:t>Parallel to the </a:t>
                      </a:r>
                      <a:r>
                        <a:rPr lang="en-GB" sz="1800">
                          <a:solidFill>
                            <a:schemeClr val="dk1"/>
                          </a:solidFill>
                        </a:rPr>
                        <a:t>inter-nuclear axis</a:t>
                      </a:r>
                    </a:p>
                  </a:txBody>
                  <a:tcPr marL="91425" marR="91425" marT="91425" marB="91425"/>
                </a:tc>
              </a:tr>
              <a:tr h="618575">
                <a:tc>
                  <a:txBody>
                    <a:bodyPr/>
                    <a:lstStyle/>
                    <a:p>
                      <a:pPr lvl="0" algn="ctr" rtl="0">
                        <a:spcBef>
                          <a:spcPts val="0"/>
                        </a:spcBef>
                        <a:buClr>
                          <a:schemeClr val="dk1"/>
                        </a:buClr>
                        <a:buSzPct val="61111"/>
                        <a:buFont typeface="Arial"/>
                        <a:buNone/>
                      </a:pPr>
                      <a:r>
                        <a:rPr lang="en-GB" sz="1800">
                          <a:solidFill>
                            <a:schemeClr val="dk1"/>
                          </a:solidFill>
                        </a:rPr>
                        <a:t>Relatively shorter</a:t>
                      </a:r>
                    </a:p>
                  </a:txBody>
                  <a:tcPr marL="91425" marR="91425" marT="91425" marB="91425"/>
                </a:tc>
                <a:tc>
                  <a:txBody>
                    <a:bodyPr/>
                    <a:lstStyle/>
                    <a:p>
                      <a:pPr lvl="0" algn="ctr" rtl="0">
                        <a:spcBef>
                          <a:spcPts val="0"/>
                        </a:spcBef>
                        <a:buClr>
                          <a:schemeClr val="dk1"/>
                        </a:buClr>
                        <a:buSzPct val="61111"/>
                        <a:buFont typeface="Arial"/>
                        <a:buNone/>
                      </a:pPr>
                      <a:r>
                        <a:rPr lang="en-GB" sz="1800">
                          <a:solidFill>
                            <a:schemeClr val="dk1"/>
                          </a:solidFill>
                        </a:rPr>
                        <a:t>Relatively longer</a:t>
                      </a:r>
                    </a:p>
                  </a:txBody>
                  <a:tcPr marL="91425" marR="91425" marT="91425" marB="91425"/>
                </a:tc>
              </a:tr>
              <a:tr h="618575">
                <a:tc>
                  <a:txBody>
                    <a:bodyPr/>
                    <a:lstStyle/>
                    <a:p>
                      <a:pPr lvl="0" algn="ctr" rtl="0">
                        <a:spcBef>
                          <a:spcPts val="0"/>
                        </a:spcBef>
                        <a:buNone/>
                      </a:pPr>
                      <a:r>
                        <a:rPr lang="en-GB" sz="1800">
                          <a:solidFill>
                            <a:schemeClr val="dk1"/>
                          </a:solidFill>
                        </a:rPr>
                        <a:t>Relatively </a:t>
                      </a:r>
                      <a:r>
                        <a:rPr lang="en-GB" sz="1800"/>
                        <a:t>stronger</a:t>
                      </a:r>
                    </a:p>
                  </a:txBody>
                  <a:tcPr marL="91425" marR="91425" marT="91425" marB="91425"/>
                </a:tc>
                <a:tc>
                  <a:txBody>
                    <a:bodyPr/>
                    <a:lstStyle/>
                    <a:p>
                      <a:pPr lvl="0" algn="ctr" rtl="0">
                        <a:spcBef>
                          <a:spcPts val="0"/>
                        </a:spcBef>
                        <a:buNone/>
                      </a:pPr>
                      <a:r>
                        <a:rPr lang="en-GB" sz="1800"/>
                        <a:t>Relatively weaker</a:t>
                      </a:r>
                    </a:p>
                  </a:txBody>
                  <a:tcPr marL="91425" marR="91425" marT="91425" marB="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ctrTitle"/>
          </p:nvPr>
        </p:nvSpPr>
        <p:spPr>
          <a:xfrm>
            <a:off x="488475" y="2305293"/>
            <a:ext cx="7772400" cy="1102500"/>
          </a:xfrm>
          <a:prstGeom prst="rect">
            <a:avLst/>
          </a:prstGeom>
        </p:spPr>
        <p:txBody>
          <a:bodyPr lIns="91425" tIns="91425" rIns="91425" bIns="91425" anchor="ctr" anchorCtr="0">
            <a:noAutofit/>
          </a:bodyPr>
          <a:lstStyle/>
          <a:p>
            <a:pPr lvl="0" rtl="0">
              <a:spcBef>
                <a:spcPts val="0"/>
              </a:spcBef>
              <a:buNone/>
            </a:pPr>
            <a:endParaRPr/>
          </a:p>
        </p:txBody>
      </p:sp>
      <p:graphicFrame>
        <p:nvGraphicFramePr>
          <p:cNvPr id="229" name="Shape 229"/>
          <p:cNvGraphicFramePr/>
          <p:nvPr/>
        </p:nvGraphicFramePr>
        <p:xfrm>
          <a:off x="554700" y="957984"/>
          <a:ext cx="8034600" cy="4000555"/>
        </p:xfrm>
        <a:graphic>
          <a:graphicData uri="http://schemas.openxmlformats.org/drawingml/2006/table">
            <a:tbl>
              <a:tblPr>
                <a:noFill/>
                <a:tableStyleId>{41024FB7-A25E-4EFB-A6D6-BB8A0AD4E051}</a:tableStyleId>
              </a:tblPr>
              <a:tblGrid>
                <a:gridCol w="4017300"/>
                <a:gridCol w="4017300"/>
              </a:tblGrid>
              <a:tr h="657150">
                <a:tc>
                  <a:txBody>
                    <a:bodyPr/>
                    <a:lstStyle/>
                    <a:p>
                      <a:pPr marL="342900" lvl="0" indent="-152400" algn="ctr" rtl="0">
                        <a:spcBef>
                          <a:spcPts val="600"/>
                        </a:spcBef>
                        <a:buNone/>
                      </a:pPr>
                      <a:r>
                        <a:rPr lang="en-GB" sz="1800" b="1">
                          <a:solidFill>
                            <a:schemeClr val="dk1"/>
                          </a:solidFill>
                        </a:rPr>
                        <a:t>Sigma bonds</a:t>
                      </a:r>
                    </a:p>
                  </a:txBody>
                  <a:tcPr marL="91425" marR="91425" marT="91425" marB="91425"/>
                </a:tc>
                <a:tc>
                  <a:txBody>
                    <a:bodyPr/>
                    <a:lstStyle/>
                    <a:p>
                      <a:pPr lvl="0" algn="ctr" rtl="0">
                        <a:spcBef>
                          <a:spcPts val="0"/>
                        </a:spcBef>
                        <a:buNone/>
                      </a:pPr>
                      <a:r>
                        <a:rPr lang="en-GB" sz="1800" b="1"/>
                        <a:t>Pi bonds</a:t>
                      </a:r>
                    </a:p>
                  </a:txBody>
                  <a:tcPr marL="91425" marR="91425" marT="91425" marB="91425"/>
                </a:tc>
              </a:tr>
              <a:tr h="643275">
                <a:tc>
                  <a:txBody>
                    <a:bodyPr/>
                    <a:lstStyle/>
                    <a:p>
                      <a:pPr lvl="0" algn="ctr" rtl="0">
                        <a:spcBef>
                          <a:spcPts val="0"/>
                        </a:spcBef>
                        <a:buNone/>
                      </a:pPr>
                      <a:r>
                        <a:rPr lang="en-GB" sz="1800"/>
                        <a:t>Symmetrical </a:t>
                      </a:r>
                    </a:p>
                  </a:txBody>
                  <a:tcPr marL="91425" marR="91425" marT="91425" marB="91425"/>
                </a:tc>
                <a:tc>
                  <a:txBody>
                    <a:bodyPr/>
                    <a:lstStyle/>
                    <a:p>
                      <a:pPr lvl="0" algn="ctr" rtl="0">
                        <a:spcBef>
                          <a:spcPts val="0"/>
                        </a:spcBef>
                        <a:buClr>
                          <a:schemeClr val="dk1"/>
                        </a:buClr>
                        <a:buSzPct val="61111"/>
                        <a:buFont typeface="Arial"/>
                        <a:buNone/>
                      </a:pPr>
                      <a:r>
                        <a:rPr lang="en-GB" sz="1800">
                          <a:solidFill>
                            <a:schemeClr val="dk1"/>
                          </a:solidFill>
                        </a:rPr>
                        <a:t>asymmetrical </a:t>
                      </a:r>
                    </a:p>
                  </a:txBody>
                  <a:tcPr marL="91425" marR="91425" marT="91425" marB="91425"/>
                </a:tc>
              </a:tr>
              <a:tr h="618575">
                <a:tc>
                  <a:txBody>
                    <a:bodyPr/>
                    <a:lstStyle/>
                    <a:p>
                      <a:pPr lvl="0" algn="ctr" rtl="0">
                        <a:spcBef>
                          <a:spcPts val="0"/>
                        </a:spcBef>
                        <a:buNone/>
                      </a:pPr>
                      <a:r>
                        <a:rPr lang="en-GB" sz="1800"/>
                        <a:t>Free rotation is possible</a:t>
                      </a:r>
                    </a:p>
                  </a:txBody>
                  <a:tcPr marL="91425" marR="91425" marT="91425" marB="91425"/>
                </a:tc>
                <a:tc>
                  <a:txBody>
                    <a:bodyPr/>
                    <a:lstStyle/>
                    <a:p>
                      <a:pPr lvl="0" algn="ctr" rtl="0">
                        <a:spcBef>
                          <a:spcPts val="0"/>
                        </a:spcBef>
                        <a:buNone/>
                      </a:pPr>
                      <a:r>
                        <a:rPr lang="en-GB" sz="1800"/>
                        <a:t>Rotation will break the bond</a:t>
                      </a:r>
                    </a:p>
                  </a:txBody>
                  <a:tcPr marL="91425" marR="91425" marT="91425" marB="91425"/>
                </a:tc>
              </a:tr>
              <a:tr h="618575">
                <a:tc>
                  <a:txBody>
                    <a:bodyPr/>
                    <a:lstStyle/>
                    <a:p>
                      <a:pPr lvl="0" algn="ctr" rtl="0">
                        <a:spcBef>
                          <a:spcPts val="0"/>
                        </a:spcBef>
                        <a:buNone/>
                      </a:pPr>
                      <a:r>
                        <a:rPr lang="en-GB" sz="1800">
                          <a:solidFill>
                            <a:schemeClr val="dk1"/>
                          </a:solidFill>
                        </a:rPr>
                        <a:t>May exist on its own, may exist without p orbitals</a:t>
                      </a:r>
                    </a:p>
                  </a:txBody>
                  <a:tcPr marL="91425" marR="91425" marT="91425" marB="91425"/>
                </a:tc>
                <a:tc>
                  <a:txBody>
                    <a:bodyPr/>
                    <a:lstStyle/>
                    <a:p>
                      <a:pPr lvl="0" algn="ctr" rtl="0">
                        <a:spcBef>
                          <a:spcPts val="0"/>
                        </a:spcBef>
                        <a:buNone/>
                      </a:pPr>
                      <a:r>
                        <a:rPr lang="en-GB" sz="1800"/>
                        <a:t>Does not involve s orbitals but can’t form without a sigma bond</a:t>
                      </a:r>
                    </a:p>
                  </a:txBody>
                  <a:tcPr marL="91425" marR="91425" marT="91425" marB="91425"/>
                </a:tc>
              </a:tr>
              <a:tr h="618575">
                <a:tc>
                  <a:txBody>
                    <a:bodyPr/>
                    <a:lstStyle/>
                    <a:p>
                      <a:pPr lvl="0" algn="ctr" rtl="0">
                        <a:spcBef>
                          <a:spcPts val="0"/>
                        </a:spcBef>
                        <a:buNone/>
                      </a:pPr>
                      <a:r>
                        <a:rPr lang="en-GB" sz="1800">
                          <a:solidFill>
                            <a:schemeClr val="dk1"/>
                          </a:solidFill>
                        </a:rPr>
                        <a:t>Only one lobe of the p-orbital is involved </a:t>
                      </a:r>
                    </a:p>
                  </a:txBody>
                  <a:tcPr marL="91425" marR="91425" marT="91425" marB="91425"/>
                </a:tc>
                <a:tc>
                  <a:txBody>
                    <a:bodyPr/>
                    <a:lstStyle/>
                    <a:p>
                      <a:pPr lvl="0" algn="ctr" rtl="0">
                        <a:spcBef>
                          <a:spcPts val="0"/>
                        </a:spcBef>
                        <a:buNone/>
                      </a:pPr>
                      <a:r>
                        <a:rPr lang="en-GB" sz="1800">
                          <a:solidFill>
                            <a:schemeClr val="dk1"/>
                          </a:solidFill>
                        </a:rPr>
                        <a:t>Both lobes of the p-orbital are involved </a:t>
                      </a:r>
                    </a:p>
                  </a:txBody>
                  <a:tcPr marL="91425" marR="91425" marT="91425" marB="91425"/>
                </a:tc>
              </a:tr>
              <a:tr h="618575">
                <a:tc>
                  <a:txBody>
                    <a:bodyPr/>
                    <a:lstStyle/>
                    <a:p>
                      <a:pPr lvl="0" algn="ctr" rtl="0">
                        <a:spcBef>
                          <a:spcPts val="0"/>
                        </a:spcBef>
                        <a:buNone/>
                      </a:pPr>
                      <a:r>
                        <a:rPr lang="en-GB" sz="1800">
                          <a:solidFill>
                            <a:schemeClr val="dk1"/>
                          </a:solidFill>
                        </a:rPr>
                        <a:t>Larger overlap area</a:t>
                      </a:r>
                    </a:p>
                  </a:txBody>
                  <a:tcPr marL="91425" marR="91425" marT="91425" marB="91425"/>
                </a:tc>
                <a:tc>
                  <a:txBody>
                    <a:bodyPr/>
                    <a:lstStyle/>
                    <a:p>
                      <a:pPr lvl="0" algn="ctr" rtl="0">
                        <a:spcBef>
                          <a:spcPts val="0"/>
                        </a:spcBef>
                        <a:buNone/>
                      </a:pPr>
                      <a:r>
                        <a:rPr lang="en-GB" sz="1800">
                          <a:solidFill>
                            <a:schemeClr val="dk1"/>
                          </a:solidFill>
                        </a:rPr>
                        <a:t>Smaller overlap area</a:t>
                      </a:r>
                    </a:p>
                  </a:txBody>
                  <a:tcPr marL="91425" marR="91425" marT="91425" marB="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883925" y="204975"/>
            <a:ext cx="4144200" cy="4598700"/>
          </a:xfrm>
          <a:prstGeom prst="rect">
            <a:avLst/>
          </a:prstGeom>
        </p:spPr>
        <p:txBody>
          <a:bodyPr lIns="91425" tIns="91425" rIns="91425" bIns="91425" anchor="t" anchorCtr="0">
            <a:noAutofit/>
          </a:bodyPr>
          <a:lstStyle/>
          <a:p>
            <a:pPr marL="0" lvl="0" indent="0" rtl="0">
              <a:spcBef>
                <a:spcPts val="0"/>
              </a:spcBef>
              <a:buNone/>
            </a:pPr>
            <a:r>
              <a:rPr lang="en-GB" sz="1800" b="0" i="1"/>
              <a:t>Now we know the valence electron theory and the 2 types of bonds (read: constructive interference) </a:t>
            </a:r>
          </a:p>
          <a:p>
            <a:pPr marL="0" lvl="0" indent="0" rtl="0">
              <a:spcBef>
                <a:spcPts val="0"/>
              </a:spcBef>
              <a:buNone/>
            </a:pPr>
            <a:r>
              <a:rPr lang="en-GB" sz="2400" b="0"/>
              <a:t>BUT…</a:t>
            </a:r>
          </a:p>
          <a:p>
            <a:pPr marL="0" lvl="0" indent="0" rtl="0">
              <a:spcBef>
                <a:spcPts val="0"/>
              </a:spcBef>
              <a:buNone/>
            </a:pPr>
            <a:r>
              <a:rPr lang="en-GB" sz="2400" b="0"/>
              <a:t>The valence electron theory is FLAWED.</a:t>
            </a:r>
          </a:p>
          <a:p>
            <a:pPr marL="0" lvl="0" indent="0" rtl="0">
              <a:spcBef>
                <a:spcPts val="0"/>
              </a:spcBef>
              <a:buNone/>
            </a:pPr>
            <a:endParaRPr sz="1800" b="0" i="1"/>
          </a:p>
          <a:p>
            <a:pPr marL="0" lvl="0" indent="0" rtl="0">
              <a:spcBef>
                <a:spcPts val="0"/>
              </a:spcBef>
              <a:buNone/>
            </a:pPr>
            <a:r>
              <a:rPr lang="en-GB" sz="1800" b="0" i="1"/>
              <a:t>For instance, carbon is predicted to have 2 bonds for overlapping while it actually has 4. How can we solve this?</a:t>
            </a:r>
          </a:p>
          <a:p>
            <a:pPr marL="0" lvl="0" indent="0" rtl="0">
              <a:spcBef>
                <a:spcPts val="0"/>
              </a:spcBef>
              <a:buNone/>
            </a:pPr>
            <a:endParaRPr sz="1800" b="0" i="1"/>
          </a:p>
          <a:p>
            <a:pPr marL="0" lvl="0" indent="0" rtl="0">
              <a:spcBef>
                <a:spcPts val="0"/>
              </a:spcBef>
              <a:buNone/>
            </a:pPr>
            <a:r>
              <a:rPr lang="en-GB" sz="1800" b="0" i="1"/>
              <a:t>And how can we apply the knowledge of sigma/pi bonds to predict the actual 3d geometry of a more complex molecule?</a:t>
            </a:r>
          </a:p>
          <a:p>
            <a:pPr lvl="0" rtl="0">
              <a:spcBef>
                <a:spcPts val="0"/>
              </a:spcBef>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5102525" y="2146225"/>
            <a:ext cx="3206100" cy="1908600"/>
          </a:xfrm>
          <a:prstGeom prst="rect">
            <a:avLst/>
          </a:prstGeom>
        </p:spPr>
        <p:txBody>
          <a:bodyPr lIns="91425" tIns="91425" rIns="91425" bIns="91425" anchor="t" anchorCtr="0">
            <a:noAutofit/>
          </a:bodyPr>
          <a:lstStyle/>
          <a:p>
            <a:pPr lvl="0" rtl="0">
              <a:spcBef>
                <a:spcPts val="0"/>
              </a:spcBef>
              <a:buNone/>
            </a:pPr>
            <a:r>
              <a:rPr lang="en-GB"/>
              <a:t>Rozhan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graphicFrame>
        <p:nvGraphicFramePr>
          <p:cNvPr id="244" name="Shape 244"/>
          <p:cNvGraphicFramePr/>
          <p:nvPr/>
        </p:nvGraphicFramePr>
        <p:xfrm>
          <a:off x="858125" y="2134300"/>
          <a:ext cx="3000000" cy="3000000"/>
        </p:xfrm>
        <a:graphic>
          <a:graphicData uri="http://schemas.openxmlformats.org/drawingml/2006/table">
            <a:tbl>
              <a:tblPr>
                <a:noFill/>
                <a:tableStyleId>{41024FB7-A25E-4EFB-A6D6-BB8A0AD4E051}</a:tableStyleId>
              </a:tblPr>
              <a:tblGrid>
                <a:gridCol w="905250"/>
                <a:gridCol w="905250"/>
                <a:gridCol w="905250"/>
              </a:tblGrid>
              <a:tr h="559825">
                <a:tc>
                  <a:txBody>
                    <a:bodyPr/>
                    <a:lstStyle/>
                    <a:p>
                      <a:pPr lvl="0">
                        <a:spcBef>
                          <a:spcPts val="0"/>
                        </a:spcBef>
                        <a:buClr>
                          <a:schemeClr val="dk1"/>
                        </a:buClr>
                        <a:buSzPct val="36666"/>
                        <a:buFont typeface="Arial"/>
                        <a:buNone/>
                      </a:pPr>
                      <a:r>
                        <a:rPr lang="en-GB" sz="3000" u="sng">
                          <a:solidFill>
                            <a:schemeClr val="dk1"/>
                          </a:solidFill>
                        </a:rPr>
                        <a:t>↿⇂</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a:spcBef>
                          <a:spcPts val="0"/>
                        </a:spcBef>
                        <a:buClr>
                          <a:schemeClr val="dk1"/>
                        </a:buClr>
                        <a:buSzPct val="36666"/>
                        <a:buFont typeface="Arial"/>
                        <a:buNone/>
                      </a:pPr>
                      <a:r>
                        <a:rPr lang="en-GB" sz="3000" u="sng">
                          <a:solidFill>
                            <a:schemeClr val="dk1"/>
                          </a:solidFill>
                        </a:rPr>
                        <a:t>↿⇂</a:t>
                      </a:r>
                      <a:r>
                        <a:rPr lang="en-GB" sz="3000">
                          <a:solidFill>
                            <a:schemeClr val="dk1"/>
                          </a:solidFill>
                        </a:rPr>
                        <a:t> </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a:spcBef>
                          <a:spcPts val="0"/>
                        </a:spcBef>
                        <a:buClr>
                          <a:schemeClr val="dk1"/>
                        </a:buClr>
                        <a:buSzPct val="36666"/>
                        <a:buFont typeface="Arial"/>
                        <a:buNone/>
                      </a:pPr>
                      <a:r>
                        <a:rPr lang="en-GB" sz="3000" u="sng">
                          <a:solidFill>
                            <a:schemeClr val="dk1"/>
                          </a:solidFill>
                        </a:rPr>
                        <a:t>↿</a:t>
                      </a:r>
                      <a:r>
                        <a:rPr lang="en-GB" sz="3000">
                          <a:solidFill>
                            <a:schemeClr val="dk1"/>
                          </a:solidFill>
                        </a:rPr>
                        <a:t> </a:t>
                      </a:r>
                      <a:r>
                        <a:rPr lang="en-GB" sz="3000" u="sng">
                          <a:solidFill>
                            <a:schemeClr val="dk1"/>
                          </a:solidFill>
                        </a:rPr>
                        <a:t>↿</a:t>
                      </a:r>
                      <a:r>
                        <a:rPr lang="en-GB" sz="3000">
                          <a:solidFill>
                            <a:schemeClr val="dk1"/>
                          </a:solidFill>
                        </a:rPr>
                        <a:t> </a:t>
                      </a:r>
                      <a:r>
                        <a:rPr lang="en-GB" sz="2000" b="1">
                          <a:solidFill>
                            <a:schemeClr val="dk1"/>
                          </a:solidFill>
                        </a:rPr>
                        <a:t>_</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r h="381000">
                <a:tc>
                  <a:txBody>
                    <a:bodyPr/>
                    <a:lstStyle/>
                    <a:p>
                      <a:pPr lvl="0">
                        <a:spcBef>
                          <a:spcPts val="0"/>
                        </a:spcBef>
                        <a:buClr>
                          <a:schemeClr val="dk1"/>
                        </a:buClr>
                        <a:buSzPct val="61111"/>
                        <a:buFont typeface="Arial"/>
                        <a:buNone/>
                      </a:pPr>
                      <a:r>
                        <a:rPr lang="en-GB" sz="1800">
                          <a:solidFill>
                            <a:schemeClr val="dk1"/>
                          </a:solidFill>
                        </a:rPr>
                        <a:t>1s</a:t>
                      </a:r>
                      <a:r>
                        <a:rPr lang="en-GB" sz="1800" baseline="30000">
                          <a:solidFill>
                            <a:schemeClr val="dk1"/>
                          </a:solidFill>
                        </a:rPr>
                        <a:t>2</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a:spcBef>
                          <a:spcPts val="0"/>
                        </a:spcBef>
                        <a:buClr>
                          <a:schemeClr val="dk1"/>
                        </a:buClr>
                        <a:buSzPct val="61111"/>
                        <a:buFont typeface="Arial"/>
                        <a:buNone/>
                      </a:pPr>
                      <a:r>
                        <a:rPr lang="en-GB" sz="1800">
                          <a:solidFill>
                            <a:schemeClr val="dk1"/>
                          </a:solidFill>
                        </a:rPr>
                        <a:t>2s</a:t>
                      </a:r>
                      <a:r>
                        <a:rPr lang="en-GB" sz="1800" baseline="30000">
                          <a:solidFill>
                            <a:schemeClr val="dk1"/>
                          </a:solidFill>
                        </a:rPr>
                        <a:t>2</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algn="ctr">
                        <a:spcBef>
                          <a:spcPts val="0"/>
                        </a:spcBef>
                        <a:buClr>
                          <a:schemeClr val="dk1"/>
                        </a:buClr>
                        <a:buSzPct val="61111"/>
                        <a:buFont typeface="Arial"/>
                        <a:buNone/>
                      </a:pPr>
                      <a:r>
                        <a:rPr lang="en-GB" sz="1800">
                          <a:solidFill>
                            <a:schemeClr val="dk1"/>
                          </a:solidFill>
                        </a:rPr>
                        <a:t>2p</a:t>
                      </a:r>
                      <a:r>
                        <a:rPr lang="en-GB" sz="1800" baseline="30000">
                          <a:solidFill>
                            <a:schemeClr val="dk1"/>
                          </a:solidFill>
                        </a:rPr>
                        <a:t>2</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graphicFrame>
        <p:nvGraphicFramePr>
          <p:cNvPr id="245" name="Shape 245"/>
          <p:cNvGraphicFramePr/>
          <p:nvPr/>
        </p:nvGraphicFramePr>
        <p:xfrm>
          <a:off x="858125" y="2134300"/>
          <a:ext cx="3000000" cy="3000000"/>
        </p:xfrm>
        <a:graphic>
          <a:graphicData uri="http://schemas.openxmlformats.org/drawingml/2006/table">
            <a:tbl>
              <a:tblPr>
                <a:noFill/>
                <a:tableStyleId>{41024FB7-A25E-4EFB-A6D6-BB8A0AD4E051}</a:tableStyleId>
              </a:tblPr>
              <a:tblGrid>
                <a:gridCol w="905250"/>
                <a:gridCol w="905250"/>
                <a:gridCol w="905250"/>
              </a:tblGrid>
              <a:tr h="381000">
                <a:tc>
                  <a:txBody>
                    <a:bodyPr/>
                    <a:lstStyle/>
                    <a:p>
                      <a:pPr lvl="0" rtl="0">
                        <a:spcBef>
                          <a:spcPts val="0"/>
                        </a:spcBef>
                        <a:buNone/>
                      </a:pPr>
                      <a:r>
                        <a:rPr lang="en-GB" sz="3000" u="sng">
                          <a:solidFill>
                            <a:schemeClr val="dk1"/>
                          </a:solidFill>
                        </a:rPr>
                        <a:t>↿⇂</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rtl="0">
                        <a:spcBef>
                          <a:spcPts val="0"/>
                        </a:spcBef>
                        <a:buNone/>
                      </a:pPr>
                      <a:r>
                        <a:rPr lang="en-GB" sz="3000" u="sng">
                          <a:solidFill>
                            <a:srgbClr val="0000FF"/>
                          </a:solidFill>
                        </a:rPr>
                        <a:t>↿⇂</a:t>
                      </a:r>
                      <a:r>
                        <a:rPr lang="en-GB" sz="3000">
                          <a:solidFill>
                            <a:srgbClr val="0000FF"/>
                          </a:solidFill>
                        </a:rPr>
                        <a:t> </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rtl="0">
                        <a:spcBef>
                          <a:spcPts val="0"/>
                        </a:spcBef>
                        <a:buNone/>
                      </a:pPr>
                      <a:r>
                        <a:rPr lang="en-GB" sz="3000" u="sng">
                          <a:solidFill>
                            <a:srgbClr val="FF0000"/>
                          </a:solidFill>
                        </a:rPr>
                        <a:t>↿</a:t>
                      </a:r>
                      <a:r>
                        <a:rPr lang="en-GB" sz="3000">
                          <a:solidFill>
                            <a:srgbClr val="FF0000"/>
                          </a:solidFill>
                        </a:rPr>
                        <a:t> </a:t>
                      </a:r>
                      <a:r>
                        <a:rPr lang="en-GB" sz="3000" u="sng">
                          <a:solidFill>
                            <a:srgbClr val="FF0000"/>
                          </a:solidFill>
                        </a:rPr>
                        <a:t>↿</a:t>
                      </a:r>
                      <a:r>
                        <a:rPr lang="en-GB" sz="3000">
                          <a:solidFill>
                            <a:srgbClr val="FF0000"/>
                          </a:solidFill>
                        </a:rPr>
                        <a:t> </a:t>
                      </a:r>
                      <a:r>
                        <a:rPr lang="en-GB" sz="2000" b="1">
                          <a:solidFill>
                            <a:srgbClr val="FF0000"/>
                          </a:solidFill>
                        </a:rPr>
                        <a:t>_</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r h="381000">
                <a:tc>
                  <a:txBody>
                    <a:bodyPr/>
                    <a:lstStyle/>
                    <a:p>
                      <a:pPr lvl="0" rtl="0">
                        <a:spcBef>
                          <a:spcPts val="0"/>
                        </a:spcBef>
                        <a:buNone/>
                      </a:pPr>
                      <a:r>
                        <a:rPr lang="en-GB" sz="1800">
                          <a:solidFill>
                            <a:schemeClr val="dk1"/>
                          </a:solidFill>
                        </a:rPr>
                        <a:t>1s</a:t>
                      </a:r>
                      <a:r>
                        <a:rPr lang="en-GB" sz="1800" baseline="30000">
                          <a:solidFill>
                            <a:schemeClr val="dk1"/>
                          </a:solidFill>
                        </a:rPr>
                        <a:t>2</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rtl="0">
                        <a:spcBef>
                          <a:spcPts val="0"/>
                        </a:spcBef>
                        <a:buNone/>
                      </a:pPr>
                      <a:r>
                        <a:rPr lang="en-GB" sz="1800">
                          <a:solidFill>
                            <a:srgbClr val="0000FF"/>
                          </a:solidFill>
                        </a:rPr>
                        <a:t>2s</a:t>
                      </a:r>
                      <a:r>
                        <a:rPr lang="en-GB" sz="1800" baseline="30000">
                          <a:solidFill>
                            <a:srgbClr val="0000FF"/>
                          </a:solidFill>
                        </a:rPr>
                        <a:t>2</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algn="ctr" rtl="0">
                        <a:spcBef>
                          <a:spcPts val="0"/>
                        </a:spcBef>
                        <a:buNone/>
                      </a:pPr>
                      <a:r>
                        <a:rPr lang="en-GB" sz="1800">
                          <a:solidFill>
                            <a:srgbClr val="FF0000"/>
                          </a:solidFill>
                        </a:rPr>
                        <a:t>2p</a:t>
                      </a:r>
                      <a:r>
                        <a:rPr lang="en-GB" sz="1800" baseline="30000">
                          <a:solidFill>
                            <a:srgbClr val="FF0000"/>
                          </a:solidFill>
                        </a:rPr>
                        <a:t>2</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graphicFrame>
        <p:nvGraphicFramePr>
          <p:cNvPr id="246" name="Shape 246"/>
          <p:cNvGraphicFramePr/>
          <p:nvPr/>
        </p:nvGraphicFramePr>
        <p:xfrm>
          <a:off x="1141300" y="2131137"/>
          <a:ext cx="3000000" cy="3000000"/>
        </p:xfrm>
        <a:graphic>
          <a:graphicData uri="http://schemas.openxmlformats.org/drawingml/2006/table">
            <a:tbl>
              <a:tblPr>
                <a:noFill/>
                <a:tableStyleId>{41024FB7-A25E-4EFB-A6D6-BB8A0AD4E051}</a:tableStyleId>
              </a:tblPr>
              <a:tblGrid>
                <a:gridCol w="600500"/>
                <a:gridCol w="600500"/>
                <a:gridCol w="600500"/>
              </a:tblGrid>
              <a:tr h="559825">
                <a:tc>
                  <a:txBody>
                    <a:bodyPr/>
                    <a:lstStyle/>
                    <a:p>
                      <a:pPr lvl="0" rtl="0">
                        <a:spcBef>
                          <a:spcPts val="0"/>
                        </a:spcBef>
                        <a:buNone/>
                      </a:pPr>
                      <a:r>
                        <a:rPr lang="en-GB" sz="3000" u="sng">
                          <a:solidFill>
                            <a:schemeClr val="dk1"/>
                          </a:solidFill>
                        </a:rPr>
                        <a:t>↿⇂</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gridSpan="2">
                  <a:txBody>
                    <a:bodyPr/>
                    <a:lstStyle/>
                    <a:p>
                      <a:pPr lvl="0" rtl="0">
                        <a:spcBef>
                          <a:spcPts val="0"/>
                        </a:spcBef>
                        <a:buNone/>
                      </a:pPr>
                      <a:r>
                        <a:rPr lang="en-GB" sz="3000" u="sng">
                          <a:solidFill>
                            <a:srgbClr val="0000FF"/>
                          </a:solidFill>
                        </a:rPr>
                        <a:t>↿</a:t>
                      </a:r>
                      <a:r>
                        <a:rPr lang="en-GB" sz="3000">
                          <a:solidFill>
                            <a:srgbClr val="0000FF"/>
                          </a:solidFill>
                        </a:rPr>
                        <a:t> </a:t>
                      </a:r>
                      <a:r>
                        <a:rPr lang="en-GB" sz="3000" u="sng">
                          <a:solidFill>
                            <a:srgbClr val="FF0000"/>
                          </a:solidFill>
                        </a:rPr>
                        <a:t>↿</a:t>
                      </a:r>
                      <a:r>
                        <a:rPr lang="en-GB" sz="3000">
                          <a:solidFill>
                            <a:srgbClr val="FF0000"/>
                          </a:solidFill>
                        </a:rPr>
                        <a:t> </a:t>
                      </a:r>
                      <a:r>
                        <a:rPr lang="en-GB" sz="3000" u="sng">
                          <a:solidFill>
                            <a:srgbClr val="FF0000"/>
                          </a:solidFill>
                        </a:rPr>
                        <a:t>↿</a:t>
                      </a:r>
                      <a:r>
                        <a:rPr lang="en-GB" sz="3000">
                          <a:solidFill>
                            <a:srgbClr val="FF0000"/>
                          </a:solidFill>
                        </a:rPr>
                        <a:t> </a:t>
                      </a:r>
                      <a:r>
                        <a:rPr lang="en-GB" sz="3000" u="sng">
                          <a:solidFill>
                            <a:srgbClr val="FF0000"/>
                          </a:solidFill>
                        </a:rPr>
                        <a:t>↿</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tr>
              <a:tr h="381000">
                <a:tc>
                  <a:txBody>
                    <a:bodyPr/>
                    <a:lstStyle/>
                    <a:p>
                      <a:pPr lvl="0" rtl="0">
                        <a:spcBef>
                          <a:spcPts val="0"/>
                        </a:spcBef>
                        <a:buNone/>
                      </a:pPr>
                      <a:r>
                        <a:rPr lang="en-GB" sz="1800">
                          <a:solidFill>
                            <a:schemeClr val="dk1"/>
                          </a:solidFill>
                        </a:rPr>
                        <a:t>1s</a:t>
                      </a:r>
                      <a:r>
                        <a:rPr lang="en-GB" sz="1800" baseline="30000">
                          <a:solidFill>
                            <a:schemeClr val="dk1"/>
                          </a:solidFill>
                        </a:rPr>
                        <a:t>2</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gridSpan="2">
                  <a:txBody>
                    <a:bodyPr/>
                    <a:lstStyle/>
                    <a:p>
                      <a:pPr lvl="0" algn="ctr" rtl="0">
                        <a:spcBef>
                          <a:spcPts val="0"/>
                        </a:spcBef>
                        <a:buNone/>
                      </a:pPr>
                      <a:r>
                        <a:rPr lang="en-GB" sz="1800">
                          <a:solidFill>
                            <a:schemeClr val="dk1"/>
                          </a:solidFill>
                        </a:rPr>
                        <a:t>2sp</a:t>
                      </a:r>
                      <a:r>
                        <a:rPr lang="en-GB" sz="1800" baseline="30000">
                          <a:solidFill>
                            <a:schemeClr val="dk1"/>
                          </a:solidFill>
                        </a:rPr>
                        <a:t>3</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tr>
            </a:tbl>
          </a:graphicData>
        </a:graphic>
      </p:graphicFrame>
      <p:sp>
        <p:nvSpPr>
          <p:cNvPr id="247" name="Shape 247"/>
          <p:cNvSpPr txBox="1"/>
          <p:nvPr/>
        </p:nvSpPr>
        <p:spPr>
          <a:xfrm>
            <a:off x="483200" y="3230275"/>
            <a:ext cx="4144500" cy="1227000"/>
          </a:xfrm>
          <a:prstGeom prst="rect">
            <a:avLst/>
          </a:prstGeom>
          <a:noFill/>
          <a:ln>
            <a:noFill/>
          </a:ln>
        </p:spPr>
        <p:txBody>
          <a:bodyPr lIns="91425" tIns="91425" rIns="91425" bIns="91425" anchor="ctr" anchorCtr="0">
            <a:noAutofit/>
          </a:bodyPr>
          <a:lstStyle/>
          <a:p>
            <a:pPr lvl="0">
              <a:spcBef>
                <a:spcPts val="0"/>
              </a:spcBef>
              <a:buNone/>
            </a:pPr>
            <a:r>
              <a:rPr lang="en-GB" sz="1800">
                <a:solidFill>
                  <a:srgbClr val="FF0000"/>
                </a:solidFill>
              </a:rPr>
              <a:t>2 unpaired electrons → 2 bonds?? </a:t>
            </a:r>
          </a:p>
        </p:txBody>
      </p:sp>
      <p:sp>
        <p:nvSpPr>
          <p:cNvPr id="248" name="Shape 248"/>
          <p:cNvSpPr txBox="1"/>
          <p:nvPr/>
        </p:nvSpPr>
        <p:spPr>
          <a:xfrm>
            <a:off x="203550" y="926050"/>
            <a:ext cx="4973100" cy="892200"/>
          </a:xfrm>
          <a:prstGeom prst="rect">
            <a:avLst/>
          </a:prstGeom>
          <a:noFill/>
          <a:ln>
            <a:noFill/>
          </a:ln>
        </p:spPr>
        <p:txBody>
          <a:bodyPr lIns="91425" tIns="91425" rIns="91425" bIns="91425" anchor="ctr" anchorCtr="0">
            <a:noAutofit/>
          </a:bodyPr>
          <a:lstStyle/>
          <a:p>
            <a:pPr lvl="0" algn="ctr">
              <a:spcBef>
                <a:spcPts val="0"/>
              </a:spcBef>
              <a:buNone/>
            </a:pPr>
            <a:r>
              <a:rPr lang="en-GB" sz="3000" b="1"/>
              <a:t>HYBRIDIZATION</a:t>
            </a:r>
          </a:p>
        </p:txBody>
      </p:sp>
      <p:pic>
        <p:nvPicPr>
          <p:cNvPr id="249" name="Shape 249" descr="Image result for 1s orbital"/>
          <p:cNvPicPr preferRelativeResize="0"/>
          <p:nvPr/>
        </p:nvPicPr>
        <p:blipFill>
          <a:blip r:embed="rId3">
            <a:alphaModFix/>
          </a:blip>
          <a:stretch>
            <a:fillRect/>
          </a:stretch>
        </p:blipFill>
        <p:spPr>
          <a:xfrm>
            <a:off x="4503150" y="1959851"/>
            <a:ext cx="4467525" cy="2469950"/>
          </a:xfrm>
          <a:prstGeom prst="rect">
            <a:avLst/>
          </a:prstGeom>
          <a:noFill/>
          <a:ln>
            <a:noFill/>
          </a:ln>
        </p:spPr>
      </p:pic>
      <p:pic>
        <p:nvPicPr>
          <p:cNvPr id="250" name="Shape 250" descr="Open ..."/>
          <p:cNvPicPr preferRelativeResize="0"/>
          <p:nvPr/>
        </p:nvPicPr>
        <p:blipFill rotWithShape="1">
          <a:blip r:embed="rId4">
            <a:alphaModFix/>
          </a:blip>
          <a:srcRect t="1143" b="1143"/>
          <a:stretch/>
        </p:blipFill>
        <p:spPr>
          <a:xfrm>
            <a:off x="4745300" y="926050"/>
            <a:ext cx="3983214" cy="4043824"/>
          </a:xfrm>
          <a:prstGeom prst="rect">
            <a:avLst/>
          </a:prstGeom>
          <a:noFill/>
          <a:ln>
            <a:noFill/>
          </a:ln>
        </p:spPr>
      </p:pic>
      <p:sp>
        <p:nvSpPr>
          <p:cNvPr id="251" name="Shape 251"/>
          <p:cNvSpPr txBox="1"/>
          <p:nvPr/>
        </p:nvSpPr>
        <p:spPr>
          <a:xfrm>
            <a:off x="1852400" y="841650"/>
            <a:ext cx="6796200" cy="7929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52" name="Shape 252"/>
          <p:cNvSpPr txBox="1"/>
          <p:nvPr/>
        </p:nvSpPr>
        <p:spPr>
          <a:xfrm>
            <a:off x="3195025" y="242050"/>
            <a:ext cx="3000000" cy="480000"/>
          </a:xfrm>
          <a:prstGeom prst="rect">
            <a:avLst/>
          </a:prstGeom>
          <a:noFill/>
          <a:ln>
            <a:noFill/>
          </a:ln>
        </p:spPr>
        <p:txBody>
          <a:bodyPr lIns="91425" tIns="91425" rIns="91425" bIns="91425" anchor="ctr" anchorCtr="0">
            <a:noAutofit/>
          </a:bodyPr>
          <a:lstStyle/>
          <a:p>
            <a:pPr lvl="0" algn="ctr" rtl="0">
              <a:spcBef>
                <a:spcPts val="0"/>
              </a:spcBef>
              <a:buNone/>
            </a:pPr>
            <a:r>
              <a:rPr lang="en-GB" sz="3000" b="1">
                <a:solidFill>
                  <a:schemeClr val="lt1"/>
                </a:solidFill>
              </a:rPr>
              <a:t>CH</a:t>
            </a:r>
            <a:r>
              <a:rPr lang="en-GB" sz="3000" b="1" baseline="-25000">
                <a:solidFill>
                  <a:schemeClr val="lt1"/>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45"/>
                                        </p:tgtEl>
                                      </p:cBhvr>
                                    </p:animEffect>
                                    <p:set>
                                      <p:cBhvr>
                                        <p:cTn id="7" dur="1" fill="hold">
                                          <p:stCondLst>
                                            <p:cond delay="500"/>
                                          </p:stCondLst>
                                        </p:cTn>
                                        <p:tgtEl>
                                          <p:spTgt spid="24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46"/>
                                        </p:tgtEl>
                                        <p:attrNameLst>
                                          <p:attrName>style.visibility</p:attrName>
                                        </p:attrNameLst>
                                      </p:cBhvr>
                                      <p:to>
                                        <p:strVal val="visible"/>
                                      </p:to>
                                    </p:set>
                                    <p:animEffect transition="in" filter="fade">
                                      <p:cBhvr>
                                        <p:cTn id="10"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graphicFrame>
        <p:nvGraphicFramePr>
          <p:cNvPr id="257" name="Shape 257"/>
          <p:cNvGraphicFramePr/>
          <p:nvPr/>
        </p:nvGraphicFramePr>
        <p:xfrm>
          <a:off x="1353675" y="3159637"/>
          <a:ext cx="3000000" cy="3000000"/>
        </p:xfrm>
        <a:graphic>
          <a:graphicData uri="http://schemas.openxmlformats.org/drawingml/2006/table">
            <a:tbl>
              <a:tblPr>
                <a:noFill/>
                <a:tableStyleId>{41024FB7-A25E-4EFB-A6D6-BB8A0AD4E051}</a:tableStyleId>
              </a:tblPr>
              <a:tblGrid>
                <a:gridCol w="594575"/>
              </a:tblGrid>
              <a:tr h="559825">
                <a:tc>
                  <a:txBody>
                    <a:bodyPr/>
                    <a:lstStyle/>
                    <a:p>
                      <a:pPr lvl="0" rtl="0">
                        <a:spcBef>
                          <a:spcPts val="0"/>
                        </a:spcBef>
                        <a:buNone/>
                      </a:pPr>
                      <a:r>
                        <a:rPr lang="en-GB" sz="3000" u="sng">
                          <a:solidFill>
                            <a:schemeClr val="dk1"/>
                          </a:solidFill>
                        </a:rPr>
                        <a:t>↿⇂</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r h="381000">
                <a:tc>
                  <a:txBody>
                    <a:bodyPr/>
                    <a:lstStyle/>
                    <a:p>
                      <a:pPr lvl="0" algn="ctr" rtl="0">
                        <a:spcBef>
                          <a:spcPts val="0"/>
                        </a:spcBef>
                        <a:buNone/>
                      </a:pPr>
                      <a:r>
                        <a:rPr lang="en-GB" sz="1800">
                          <a:solidFill>
                            <a:schemeClr val="dk1"/>
                          </a:solidFill>
                        </a:rPr>
                        <a:t>1s</a:t>
                      </a:r>
                      <a:r>
                        <a:rPr lang="en-GB" sz="1800" baseline="30000">
                          <a:solidFill>
                            <a:schemeClr val="dk1"/>
                          </a:solidFill>
                        </a:rPr>
                        <a:t>2</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graphicFrame>
        <p:nvGraphicFramePr>
          <p:cNvPr id="258" name="Shape 258"/>
          <p:cNvGraphicFramePr/>
          <p:nvPr/>
        </p:nvGraphicFramePr>
        <p:xfrm>
          <a:off x="1353675" y="1899412"/>
          <a:ext cx="3000000" cy="3000000"/>
        </p:xfrm>
        <a:graphic>
          <a:graphicData uri="http://schemas.openxmlformats.org/drawingml/2006/table">
            <a:tbl>
              <a:tblPr>
                <a:noFill/>
                <a:tableStyleId>{41024FB7-A25E-4EFB-A6D6-BB8A0AD4E051}</a:tableStyleId>
              </a:tblPr>
              <a:tblGrid>
                <a:gridCol w="570975"/>
              </a:tblGrid>
              <a:tr h="559825">
                <a:tc>
                  <a:txBody>
                    <a:bodyPr/>
                    <a:lstStyle/>
                    <a:p>
                      <a:pPr lvl="0" rtl="0">
                        <a:spcBef>
                          <a:spcPts val="0"/>
                        </a:spcBef>
                        <a:buNone/>
                      </a:pPr>
                      <a:r>
                        <a:rPr lang="en-GB" sz="3000" u="sng">
                          <a:solidFill>
                            <a:schemeClr val="dk1"/>
                          </a:solidFill>
                        </a:rPr>
                        <a:t>↿⇂</a:t>
                      </a:r>
                      <a:r>
                        <a:rPr lang="en-GB" sz="3000">
                          <a:solidFill>
                            <a:schemeClr val="dk1"/>
                          </a:solidFill>
                        </a:rPr>
                        <a:t> </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r h="381000">
                <a:tc>
                  <a:txBody>
                    <a:bodyPr/>
                    <a:lstStyle/>
                    <a:p>
                      <a:pPr lvl="0" algn="ctr" rtl="0">
                        <a:spcBef>
                          <a:spcPts val="0"/>
                        </a:spcBef>
                        <a:buNone/>
                      </a:pPr>
                      <a:r>
                        <a:rPr lang="en-GB" sz="1800">
                          <a:solidFill>
                            <a:schemeClr val="dk1"/>
                          </a:solidFill>
                        </a:rPr>
                        <a:t>2s</a:t>
                      </a:r>
                      <a:r>
                        <a:rPr lang="en-GB" sz="1800" baseline="30000">
                          <a:solidFill>
                            <a:schemeClr val="dk1"/>
                          </a:solidFill>
                        </a:rPr>
                        <a:t>2</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graphicFrame>
        <p:nvGraphicFramePr>
          <p:cNvPr id="259" name="Shape 259"/>
          <p:cNvGraphicFramePr/>
          <p:nvPr/>
        </p:nvGraphicFramePr>
        <p:xfrm>
          <a:off x="1806675" y="884737"/>
          <a:ext cx="3000000" cy="3000000"/>
        </p:xfrm>
        <a:graphic>
          <a:graphicData uri="http://schemas.openxmlformats.org/drawingml/2006/table">
            <a:tbl>
              <a:tblPr>
                <a:noFill/>
                <a:tableStyleId>{41024FB7-A25E-4EFB-A6D6-BB8A0AD4E051}</a:tableStyleId>
              </a:tblPr>
              <a:tblGrid>
                <a:gridCol w="1438150"/>
              </a:tblGrid>
              <a:tr h="598575">
                <a:tc>
                  <a:txBody>
                    <a:bodyPr/>
                    <a:lstStyle/>
                    <a:p>
                      <a:pPr lvl="0" rtl="0">
                        <a:spcBef>
                          <a:spcPts val="0"/>
                        </a:spcBef>
                        <a:buNone/>
                      </a:pPr>
                      <a:r>
                        <a:rPr lang="en-GB" sz="3000" u="sng">
                          <a:solidFill>
                            <a:schemeClr val="dk1"/>
                          </a:solidFill>
                        </a:rPr>
                        <a:t>   </a:t>
                      </a:r>
                      <a:r>
                        <a:rPr lang="en-GB" sz="3000" u="sng">
                          <a:solidFill>
                            <a:srgbClr val="FFFFFF"/>
                          </a:solidFill>
                        </a:rPr>
                        <a:t>i</a:t>
                      </a:r>
                      <a:r>
                        <a:rPr lang="en-GB" sz="3000" u="sng">
                          <a:solidFill>
                            <a:schemeClr val="dk1"/>
                          </a:solidFill>
                        </a:rPr>
                        <a:t>   </a:t>
                      </a:r>
                      <a:r>
                        <a:rPr lang="en-GB" sz="3000" u="sng">
                          <a:solidFill>
                            <a:srgbClr val="FFFFFF"/>
                          </a:solidFill>
                        </a:rPr>
                        <a:t>i</a:t>
                      </a:r>
                      <a:r>
                        <a:rPr lang="en-GB" sz="3000" u="sng">
                          <a:solidFill>
                            <a:schemeClr val="dk1"/>
                          </a:solidFill>
                        </a:rPr>
                        <a:t>   </a:t>
                      </a:r>
                      <a:r>
                        <a:rPr lang="en-GB" sz="3000" u="sng">
                          <a:solidFill>
                            <a:srgbClr val="FFFFFF"/>
                          </a:solidFill>
                        </a:rPr>
                        <a:t>i</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r h="463175">
                <a:tc>
                  <a:txBody>
                    <a:bodyPr/>
                    <a:lstStyle/>
                    <a:p>
                      <a:pPr lvl="0" algn="ctr" rtl="0">
                        <a:spcBef>
                          <a:spcPts val="0"/>
                        </a:spcBef>
                        <a:buNone/>
                      </a:pPr>
                      <a:r>
                        <a:rPr lang="en-GB" sz="1800">
                          <a:solidFill>
                            <a:schemeClr val="dk1"/>
                          </a:solidFill>
                        </a:rPr>
                        <a:t>2p</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grpSp>
        <p:nvGrpSpPr>
          <p:cNvPr id="260" name="Shape 260"/>
          <p:cNvGrpSpPr/>
          <p:nvPr/>
        </p:nvGrpSpPr>
        <p:grpSpPr>
          <a:xfrm>
            <a:off x="1876000" y="1372275"/>
            <a:ext cx="1906175" cy="1038600"/>
            <a:chOff x="1876000" y="1372275"/>
            <a:chExt cx="1906175" cy="1038600"/>
          </a:xfrm>
        </p:grpSpPr>
        <p:cxnSp>
          <p:nvCxnSpPr>
            <p:cNvPr id="261" name="Shape 261"/>
            <p:cNvCxnSpPr/>
            <p:nvPr/>
          </p:nvCxnSpPr>
          <p:spPr>
            <a:xfrm>
              <a:off x="3149775" y="1372275"/>
              <a:ext cx="632400" cy="563400"/>
            </a:xfrm>
            <a:prstGeom prst="straightConnector1">
              <a:avLst/>
            </a:prstGeom>
            <a:noFill/>
            <a:ln w="9525" cap="flat" cmpd="sng">
              <a:solidFill>
                <a:schemeClr val="dk2"/>
              </a:solidFill>
              <a:prstDash val="solid"/>
              <a:round/>
              <a:headEnd type="none" w="lg" len="lg"/>
              <a:tailEnd type="none" w="lg" len="lg"/>
            </a:ln>
          </p:spPr>
        </p:cxnSp>
        <p:cxnSp>
          <p:nvCxnSpPr>
            <p:cNvPr id="262" name="Shape 262"/>
            <p:cNvCxnSpPr/>
            <p:nvPr/>
          </p:nvCxnSpPr>
          <p:spPr>
            <a:xfrm rot="10800000" flipH="1">
              <a:off x="1876000" y="1935675"/>
              <a:ext cx="1895400" cy="475200"/>
            </a:xfrm>
            <a:prstGeom prst="straightConnector1">
              <a:avLst/>
            </a:prstGeom>
            <a:noFill/>
            <a:ln w="9525" cap="flat" cmpd="sng">
              <a:solidFill>
                <a:schemeClr val="dk2"/>
              </a:solidFill>
              <a:prstDash val="solid"/>
              <a:round/>
              <a:headEnd type="none" w="lg" len="lg"/>
              <a:tailEnd type="none" w="lg" len="lg"/>
            </a:ln>
          </p:spPr>
        </p:cxnSp>
      </p:grpSp>
      <p:graphicFrame>
        <p:nvGraphicFramePr>
          <p:cNvPr id="263" name="Shape 263"/>
          <p:cNvGraphicFramePr/>
          <p:nvPr/>
        </p:nvGraphicFramePr>
        <p:xfrm>
          <a:off x="3782175" y="1427850"/>
          <a:ext cx="3000000" cy="3000000"/>
        </p:xfrm>
        <a:graphic>
          <a:graphicData uri="http://schemas.openxmlformats.org/drawingml/2006/table">
            <a:tbl>
              <a:tblPr>
                <a:noFill/>
                <a:tableStyleId>{41024FB7-A25E-4EFB-A6D6-BB8A0AD4E051}</a:tableStyleId>
              </a:tblPr>
              <a:tblGrid>
                <a:gridCol w="543575"/>
                <a:gridCol w="492150"/>
              </a:tblGrid>
              <a:tr h="559825">
                <a:tc gridSpan="2">
                  <a:txBody>
                    <a:bodyPr/>
                    <a:lstStyle/>
                    <a:p>
                      <a:pPr lvl="0" rtl="0">
                        <a:spcBef>
                          <a:spcPts val="0"/>
                        </a:spcBef>
                        <a:buNone/>
                      </a:pPr>
                      <a:r>
                        <a:rPr lang="en-GB" sz="3000" u="sng"/>
                        <a:t>↿ </a:t>
                      </a:r>
                      <a:r>
                        <a:rPr lang="en-GB" sz="3000"/>
                        <a:t> </a:t>
                      </a:r>
                      <a:r>
                        <a:rPr lang="en-GB" sz="3000" u="sng"/>
                        <a:t>↿ </a:t>
                      </a:r>
                      <a:r>
                        <a:rPr lang="en-GB" sz="3000" u="sng">
                          <a:solidFill>
                            <a:srgbClr val="FFFFFF"/>
                          </a:solidFill>
                        </a:rPr>
                        <a:t>i</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tr>
              <a:tr h="381000">
                <a:tc gridSpan="2">
                  <a:txBody>
                    <a:bodyPr/>
                    <a:lstStyle/>
                    <a:p>
                      <a:pPr lvl="0" algn="ctr" rtl="0">
                        <a:spcBef>
                          <a:spcPts val="0"/>
                        </a:spcBef>
                        <a:buNone/>
                      </a:pPr>
                      <a:r>
                        <a:rPr lang="en-GB" sz="1800">
                          <a:solidFill>
                            <a:schemeClr val="dk1"/>
                          </a:solidFill>
                        </a:rPr>
                        <a:t>2sp</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tr>
            </a:tbl>
          </a:graphicData>
        </a:graphic>
      </p:graphicFrame>
      <p:graphicFrame>
        <p:nvGraphicFramePr>
          <p:cNvPr id="264" name="Shape 264"/>
          <p:cNvGraphicFramePr/>
          <p:nvPr/>
        </p:nvGraphicFramePr>
        <p:xfrm>
          <a:off x="3518837" y="3036862"/>
          <a:ext cx="3000000" cy="3000000"/>
        </p:xfrm>
        <a:graphic>
          <a:graphicData uri="http://schemas.openxmlformats.org/drawingml/2006/table">
            <a:tbl>
              <a:tblPr>
                <a:noFill/>
                <a:tableStyleId>{41024FB7-A25E-4EFB-A6D6-BB8A0AD4E051}</a:tableStyleId>
              </a:tblPr>
              <a:tblGrid>
                <a:gridCol w="594575"/>
              </a:tblGrid>
              <a:tr h="559825">
                <a:tc>
                  <a:txBody>
                    <a:bodyPr/>
                    <a:lstStyle/>
                    <a:p>
                      <a:pPr lvl="0" rtl="0">
                        <a:spcBef>
                          <a:spcPts val="0"/>
                        </a:spcBef>
                        <a:buNone/>
                      </a:pPr>
                      <a:r>
                        <a:rPr lang="en-GB" sz="3000" u="sng">
                          <a:solidFill>
                            <a:schemeClr val="dk1"/>
                          </a:solidFill>
                        </a:rPr>
                        <a:t>↿⇂</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r h="381000">
                <a:tc>
                  <a:txBody>
                    <a:bodyPr/>
                    <a:lstStyle/>
                    <a:p>
                      <a:pPr lvl="0" algn="ctr" rtl="0">
                        <a:spcBef>
                          <a:spcPts val="0"/>
                        </a:spcBef>
                        <a:buNone/>
                      </a:pPr>
                      <a:r>
                        <a:rPr lang="en-GB" sz="1800">
                          <a:solidFill>
                            <a:schemeClr val="dk1"/>
                          </a:solidFill>
                        </a:rPr>
                        <a:t>1s</a:t>
                      </a:r>
                      <a:r>
                        <a:rPr lang="en-GB" sz="1800" baseline="30000">
                          <a:solidFill>
                            <a:schemeClr val="dk1"/>
                          </a:solidFill>
                        </a:rPr>
                        <a:t>2</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265" name="Shape 265"/>
          <p:cNvSpPr txBox="1"/>
          <p:nvPr/>
        </p:nvSpPr>
        <p:spPr>
          <a:xfrm>
            <a:off x="1949750" y="0"/>
            <a:ext cx="4973100" cy="892200"/>
          </a:xfrm>
          <a:prstGeom prst="rect">
            <a:avLst/>
          </a:prstGeom>
          <a:noFill/>
          <a:ln>
            <a:noFill/>
          </a:ln>
        </p:spPr>
        <p:txBody>
          <a:bodyPr lIns="91425" tIns="91425" rIns="91425" bIns="91425" anchor="ctr" anchorCtr="0">
            <a:noAutofit/>
          </a:bodyPr>
          <a:lstStyle/>
          <a:p>
            <a:pPr lvl="0" algn="ctr" rtl="0">
              <a:spcBef>
                <a:spcPts val="0"/>
              </a:spcBef>
              <a:buNone/>
            </a:pPr>
            <a:r>
              <a:rPr lang="en-GB" sz="3000" b="1">
                <a:solidFill>
                  <a:srgbClr val="FFFFFF"/>
                </a:solidFill>
              </a:rPr>
              <a:t>BeF</a:t>
            </a:r>
            <a:r>
              <a:rPr lang="en-GB" sz="3000" b="1" baseline="-25000">
                <a:solidFill>
                  <a:srgbClr val="FFFFFF"/>
                </a:solidFill>
              </a:rPr>
              <a:t>2</a:t>
            </a:r>
          </a:p>
        </p:txBody>
      </p:sp>
      <p:sp>
        <p:nvSpPr>
          <p:cNvPr id="266" name="Shape 266"/>
          <p:cNvSpPr/>
          <p:nvPr/>
        </p:nvSpPr>
        <p:spPr>
          <a:xfrm>
            <a:off x="837700" y="1077725"/>
            <a:ext cx="188700" cy="3126600"/>
          </a:xfrm>
          <a:prstGeom prst="upArrow">
            <a:avLst>
              <a:gd name="adj1" fmla="val 50000"/>
              <a:gd name="adj2" fmla="val 50000"/>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7" name="Shape 267"/>
          <p:cNvSpPr txBox="1"/>
          <p:nvPr/>
        </p:nvSpPr>
        <p:spPr>
          <a:xfrm>
            <a:off x="47199" y="2124512"/>
            <a:ext cx="759900" cy="471900"/>
          </a:xfrm>
          <a:prstGeom prst="rect">
            <a:avLst/>
          </a:prstGeom>
          <a:noFill/>
          <a:ln>
            <a:noFill/>
          </a:ln>
        </p:spPr>
        <p:txBody>
          <a:bodyPr lIns="91425" tIns="91425" rIns="91425" bIns="91425" anchor="t" anchorCtr="0">
            <a:noAutofit/>
          </a:bodyPr>
          <a:lstStyle/>
          <a:p>
            <a:pPr lvl="0">
              <a:spcBef>
                <a:spcPts val="0"/>
              </a:spcBef>
              <a:buNone/>
            </a:pPr>
            <a:r>
              <a:rPr lang="en-GB"/>
              <a:t>Energy</a:t>
            </a:r>
          </a:p>
        </p:txBody>
      </p:sp>
      <p:graphicFrame>
        <p:nvGraphicFramePr>
          <p:cNvPr id="268" name="Shape 268"/>
          <p:cNvGraphicFramePr/>
          <p:nvPr/>
        </p:nvGraphicFramePr>
        <p:xfrm>
          <a:off x="4551100" y="761962"/>
          <a:ext cx="3000000" cy="3000000"/>
        </p:xfrm>
        <a:graphic>
          <a:graphicData uri="http://schemas.openxmlformats.org/drawingml/2006/table">
            <a:tbl>
              <a:tblPr>
                <a:noFill/>
                <a:tableStyleId>{41024FB7-A25E-4EFB-A6D6-BB8A0AD4E051}</a:tableStyleId>
              </a:tblPr>
              <a:tblGrid>
                <a:gridCol w="1078300"/>
              </a:tblGrid>
              <a:tr h="645775">
                <a:tc>
                  <a:txBody>
                    <a:bodyPr/>
                    <a:lstStyle/>
                    <a:p>
                      <a:pPr lvl="0" rtl="0">
                        <a:spcBef>
                          <a:spcPts val="0"/>
                        </a:spcBef>
                        <a:buNone/>
                      </a:pPr>
                      <a:r>
                        <a:rPr lang="en-GB" sz="3000" u="sng">
                          <a:solidFill>
                            <a:schemeClr val="dk1"/>
                          </a:solidFill>
                        </a:rPr>
                        <a:t>   </a:t>
                      </a:r>
                      <a:r>
                        <a:rPr lang="en-GB" sz="3000" u="sng">
                          <a:solidFill>
                            <a:srgbClr val="FFFFFF"/>
                          </a:solidFill>
                        </a:rPr>
                        <a:t>i</a:t>
                      </a:r>
                      <a:r>
                        <a:rPr lang="en-GB" sz="3000" u="sng">
                          <a:solidFill>
                            <a:schemeClr val="dk1"/>
                          </a:solidFill>
                        </a:rPr>
                        <a:t>   </a:t>
                      </a:r>
                      <a:r>
                        <a:rPr lang="en-GB" sz="3000" u="sng">
                          <a:solidFill>
                            <a:srgbClr val="FFFFFF"/>
                          </a:solidFill>
                        </a:rPr>
                        <a:t>i</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r h="463175">
                <a:tc>
                  <a:txBody>
                    <a:bodyPr/>
                    <a:lstStyle/>
                    <a:p>
                      <a:pPr lvl="0" algn="ctr" rtl="0">
                        <a:spcBef>
                          <a:spcPts val="0"/>
                        </a:spcBef>
                        <a:buNone/>
                      </a:pPr>
                      <a:r>
                        <a:rPr lang="en-GB" sz="1800">
                          <a:solidFill>
                            <a:schemeClr val="dk1"/>
                          </a:solidFill>
                        </a:rPr>
                        <a:t>2p</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grpSp>
        <p:nvGrpSpPr>
          <p:cNvPr id="269" name="Shape 269"/>
          <p:cNvGrpSpPr/>
          <p:nvPr/>
        </p:nvGrpSpPr>
        <p:grpSpPr>
          <a:xfrm>
            <a:off x="5368399" y="895225"/>
            <a:ext cx="2902499" cy="3485162"/>
            <a:chOff x="5368399" y="895225"/>
            <a:chExt cx="2902499" cy="3485162"/>
          </a:xfrm>
        </p:grpSpPr>
        <p:pic>
          <p:nvPicPr>
            <p:cNvPr id="270" name="Shape 270" descr="sp.PNG"/>
            <p:cNvPicPr preferRelativeResize="0"/>
            <p:nvPr/>
          </p:nvPicPr>
          <p:blipFill rotWithShape="1">
            <a:blip r:embed="rId3">
              <a:alphaModFix/>
            </a:blip>
            <a:srcRect r="60383" b="26921"/>
            <a:stretch/>
          </p:blipFill>
          <p:spPr>
            <a:xfrm>
              <a:off x="5551575" y="895225"/>
              <a:ext cx="2192299" cy="1108950"/>
            </a:xfrm>
            <a:prstGeom prst="rect">
              <a:avLst/>
            </a:prstGeom>
            <a:noFill/>
            <a:ln>
              <a:noFill/>
            </a:ln>
          </p:spPr>
        </p:pic>
        <p:pic>
          <p:nvPicPr>
            <p:cNvPr id="271" name="Shape 271" descr="sp.PNG"/>
            <p:cNvPicPr preferRelativeResize="0"/>
            <p:nvPr/>
          </p:nvPicPr>
          <p:blipFill rotWithShape="1">
            <a:blip r:embed="rId3">
              <a:alphaModFix/>
            </a:blip>
            <a:srcRect l="48751" t="655" r="-1201" b="8277"/>
            <a:stretch/>
          </p:blipFill>
          <p:spPr>
            <a:xfrm>
              <a:off x="5368399" y="2998537"/>
              <a:ext cx="2902499" cy="1381850"/>
            </a:xfrm>
            <a:prstGeom prst="rect">
              <a:avLst/>
            </a:prstGeom>
            <a:noFill/>
            <a:ln>
              <a:noFill/>
            </a:ln>
          </p:spPr>
        </p:pic>
        <p:cxnSp>
          <p:nvCxnSpPr>
            <p:cNvPr id="272" name="Shape 272"/>
            <p:cNvCxnSpPr/>
            <p:nvPr/>
          </p:nvCxnSpPr>
          <p:spPr>
            <a:xfrm flipH="1">
              <a:off x="6548199" y="1932987"/>
              <a:ext cx="5100" cy="1032000"/>
            </a:xfrm>
            <a:prstGeom prst="straightConnector1">
              <a:avLst/>
            </a:prstGeom>
            <a:noFill/>
            <a:ln w="38100" cap="flat" cmpd="sng">
              <a:solidFill>
                <a:schemeClr val="dk2"/>
              </a:solidFill>
              <a:prstDash val="solid"/>
              <a:round/>
              <a:headEnd type="none" w="lg" len="lg"/>
              <a:tailEnd type="triangle" w="lg" len="lg"/>
            </a:ln>
          </p:spPr>
        </p:cxnSp>
        <p:sp>
          <p:nvSpPr>
            <p:cNvPr id="273" name="Shape 273"/>
            <p:cNvSpPr txBox="1"/>
            <p:nvPr/>
          </p:nvSpPr>
          <p:spPr>
            <a:xfrm>
              <a:off x="6548200" y="2122875"/>
              <a:ext cx="1078200" cy="475200"/>
            </a:xfrm>
            <a:prstGeom prst="rect">
              <a:avLst/>
            </a:prstGeom>
            <a:noFill/>
            <a:ln>
              <a:noFill/>
            </a:ln>
          </p:spPr>
          <p:txBody>
            <a:bodyPr lIns="91425" tIns="91425" rIns="91425" bIns="91425" anchor="t" anchorCtr="0">
              <a:noAutofit/>
            </a:bodyPr>
            <a:lstStyle/>
            <a:p>
              <a:pPr lvl="0">
                <a:spcBef>
                  <a:spcPts val="0"/>
                </a:spcBef>
                <a:buNone/>
              </a:pPr>
              <a:r>
                <a:rPr lang="en-GB"/>
                <a:t>Hybridize</a:t>
              </a:r>
            </a:p>
          </p:txBody>
        </p:sp>
      </p:grpSp>
      <p:sp>
        <p:nvSpPr>
          <p:cNvPr id="274" name="Shape 274"/>
          <p:cNvSpPr txBox="1"/>
          <p:nvPr/>
        </p:nvSpPr>
        <p:spPr>
          <a:xfrm>
            <a:off x="6439700" y="4566550"/>
            <a:ext cx="759900" cy="368400"/>
          </a:xfrm>
          <a:prstGeom prst="rect">
            <a:avLst/>
          </a:prstGeom>
          <a:noFill/>
          <a:ln>
            <a:noFill/>
          </a:ln>
        </p:spPr>
        <p:txBody>
          <a:bodyPr lIns="91425" tIns="91425" rIns="91425" bIns="91425" anchor="t" anchorCtr="0">
            <a:noAutofit/>
          </a:bodyPr>
          <a:lstStyle/>
          <a:p>
            <a:pPr lvl="0">
              <a:spcBef>
                <a:spcPts val="0"/>
              </a:spcBef>
              <a:buNone/>
            </a:pPr>
            <a:r>
              <a:rPr lang="en-GB" b="1"/>
              <a:t>Linear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5102525" y="2146225"/>
            <a:ext cx="3206100" cy="1908600"/>
          </a:xfrm>
          <a:prstGeom prst="rect">
            <a:avLst/>
          </a:prstGeom>
        </p:spPr>
        <p:txBody>
          <a:bodyPr lIns="91425" tIns="91425" rIns="91425" bIns="91425" anchor="t" anchorCtr="0">
            <a:noAutofit/>
          </a:bodyPr>
          <a:lstStyle/>
          <a:p>
            <a:pPr lvl="0">
              <a:spcBef>
                <a:spcPts val="0"/>
              </a:spcBef>
              <a:buNone/>
            </a:pPr>
            <a:r>
              <a:rPr lang="en-GB"/>
              <a:t>Jessica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graphicFrame>
        <p:nvGraphicFramePr>
          <p:cNvPr id="279" name="Shape 279"/>
          <p:cNvGraphicFramePr/>
          <p:nvPr/>
        </p:nvGraphicFramePr>
        <p:xfrm>
          <a:off x="1353675" y="3159637"/>
          <a:ext cx="3000000" cy="3000000"/>
        </p:xfrm>
        <a:graphic>
          <a:graphicData uri="http://schemas.openxmlformats.org/drawingml/2006/table">
            <a:tbl>
              <a:tblPr>
                <a:noFill/>
                <a:tableStyleId>{41024FB7-A25E-4EFB-A6D6-BB8A0AD4E051}</a:tableStyleId>
              </a:tblPr>
              <a:tblGrid>
                <a:gridCol w="594575"/>
              </a:tblGrid>
              <a:tr h="559825">
                <a:tc>
                  <a:txBody>
                    <a:bodyPr/>
                    <a:lstStyle/>
                    <a:p>
                      <a:pPr lvl="0" rtl="0">
                        <a:spcBef>
                          <a:spcPts val="0"/>
                        </a:spcBef>
                        <a:buNone/>
                      </a:pPr>
                      <a:r>
                        <a:rPr lang="en-GB" sz="3000" u="sng">
                          <a:solidFill>
                            <a:schemeClr val="dk1"/>
                          </a:solidFill>
                        </a:rPr>
                        <a:t>↿⇂</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r h="381000">
                <a:tc>
                  <a:txBody>
                    <a:bodyPr/>
                    <a:lstStyle/>
                    <a:p>
                      <a:pPr lvl="0" algn="ctr" rtl="0">
                        <a:spcBef>
                          <a:spcPts val="0"/>
                        </a:spcBef>
                        <a:buNone/>
                      </a:pPr>
                      <a:r>
                        <a:rPr lang="en-GB" sz="1800">
                          <a:solidFill>
                            <a:schemeClr val="dk1"/>
                          </a:solidFill>
                        </a:rPr>
                        <a:t>1s</a:t>
                      </a:r>
                      <a:r>
                        <a:rPr lang="en-GB" sz="1800" baseline="30000">
                          <a:solidFill>
                            <a:schemeClr val="dk1"/>
                          </a:solidFill>
                        </a:rPr>
                        <a:t>2</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graphicFrame>
        <p:nvGraphicFramePr>
          <p:cNvPr id="280" name="Shape 280"/>
          <p:cNvGraphicFramePr/>
          <p:nvPr/>
        </p:nvGraphicFramePr>
        <p:xfrm>
          <a:off x="1353675" y="1899412"/>
          <a:ext cx="3000000" cy="3000000"/>
        </p:xfrm>
        <a:graphic>
          <a:graphicData uri="http://schemas.openxmlformats.org/drawingml/2006/table">
            <a:tbl>
              <a:tblPr>
                <a:noFill/>
                <a:tableStyleId>{41024FB7-A25E-4EFB-A6D6-BB8A0AD4E051}</a:tableStyleId>
              </a:tblPr>
              <a:tblGrid>
                <a:gridCol w="570975"/>
              </a:tblGrid>
              <a:tr h="559825">
                <a:tc>
                  <a:txBody>
                    <a:bodyPr/>
                    <a:lstStyle/>
                    <a:p>
                      <a:pPr lvl="0" rtl="0">
                        <a:spcBef>
                          <a:spcPts val="0"/>
                        </a:spcBef>
                        <a:buNone/>
                      </a:pPr>
                      <a:r>
                        <a:rPr lang="en-GB" sz="3000" u="sng">
                          <a:solidFill>
                            <a:schemeClr val="dk1"/>
                          </a:solidFill>
                        </a:rPr>
                        <a:t>↿⇂</a:t>
                      </a:r>
                      <a:r>
                        <a:rPr lang="en-GB" sz="3000">
                          <a:solidFill>
                            <a:schemeClr val="dk1"/>
                          </a:solidFill>
                        </a:rPr>
                        <a:t> </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r h="381000">
                <a:tc>
                  <a:txBody>
                    <a:bodyPr/>
                    <a:lstStyle/>
                    <a:p>
                      <a:pPr lvl="0" algn="ctr" rtl="0">
                        <a:spcBef>
                          <a:spcPts val="0"/>
                        </a:spcBef>
                        <a:buNone/>
                      </a:pPr>
                      <a:r>
                        <a:rPr lang="en-GB" sz="1800">
                          <a:solidFill>
                            <a:schemeClr val="dk1"/>
                          </a:solidFill>
                        </a:rPr>
                        <a:t>2s</a:t>
                      </a:r>
                      <a:r>
                        <a:rPr lang="en-GB" sz="1800" baseline="30000">
                          <a:solidFill>
                            <a:schemeClr val="dk1"/>
                          </a:solidFill>
                        </a:rPr>
                        <a:t>2</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graphicFrame>
        <p:nvGraphicFramePr>
          <p:cNvPr id="281" name="Shape 281"/>
          <p:cNvGraphicFramePr/>
          <p:nvPr/>
        </p:nvGraphicFramePr>
        <p:xfrm>
          <a:off x="1806675" y="884737"/>
          <a:ext cx="3000000" cy="3000000"/>
        </p:xfrm>
        <a:graphic>
          <a:graphicData uri="http://schemas.openxmlformats.org/drawingml/2006/table">
            <a:tbl>
              <a:tblPr>
                <a:noFill/>
                <a:tableStyleId>{41024FB7-A25E-4EFB-A6D6-BB8A0AD4E051}</a:tableStyleId>
              </a:tblPr>
              <a:tblGrid>
                <a:gridCol w="1438150"/>
              </a:tblGrid>
              <a:tr h="598575">
                <a:tc>
                  <a:txBody>
                    <a:bodyPr/>
                    <a:lstStyle/>
                    <a:p>
                      <a:pPr lvl="0" rtl="0">
                        <a:spcBef>
                          <a:spcPts val="0"/>
                        </a:spcBef>
                        <a:buNone/>
                      </a:pPr>
                      <a:r>
                        <a:rPr lang="en-GB" sz="3000" u="sng">
                          <a:solidFill>
                            <a:schemeClr val="dk1"/>
                          </a:solidFill>
                        </a:rPr>
                        <a:t>↿ </a:t>
                      </a:r>
                      <a:r>
                        <a:rPr lang="en-GB" sz="3000" u="sng">
                          <a:solidFill>
                            <a:srgbClr val="FFFFFF"/>
                          </a:solidFill>
                        </a:rPr>
                        <a:t>i</a:t>
                      </a:r>
                      <a:r>
                        <a:rPr lang="en-GB" sz="3000" u="sng">
                          <a:solidFill>
                            <a:schemeClr val="dk1"/>
                          </a:solidFill>
                        </a:rPr>
                        <a:t>   </a:t>
                      </a:r>
                      <a:r>
                        <a:rPr lang="en-GB" sz="3000" u="sng">
                          <a:solidFill>
                            <a:srgbClr val="FFFFFF"/>
                          </a:solidFill>
                        </a:rPr>
                        <a:t>i</a:t>
                      </a:r>
                      <a:r>
                        <a:rPr lang="en-GB" sz="3000" u="sng">
                          <a:solidFill>
                            <a:schemeClr val="dk1"/>
                          </a:solidFill>
                        </a:rPr>
                        <a:t>   </a:t>
                      </a:r>
                      <a:r>
                        <a:rPr lang="en-GB" sz="3000" u="sng">
                          <a:solidFill>
                            <a:srgbClr val="FFFFFF"/>
                          </a:solidFill>
                        </a:rPr>
                        <a:t>i</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r h="463175">
                <a:tc>
                  <a:txBody>
                    <a:bodyPr/>
                    <a:lstStyle/>
                    <a:p>
                      <a:pPr lvl="0" algn="ctr" rtl="0">
                        <a:spcBef>
                          <a:spcPts val="0"/>
                        </a:spcBef>
                        <a:buNone/>
                      </a:pPr>
                      <a:r>
                        <a:rPr lang="en-GB" sz="1800">
                          <a:solidFill>
                            <a:schemeClr val="dk1"/>
                          </a:solidFill>
                        </a:rPr>
                        <a:t>2p</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grpSp>
        <p:nvGrpSpPr>
          <p:cNvPr id="282" name="Shape 282"/>
          <p:cNvGrpSpPr/>
          <p:nvPr/>
        </p:nvGrpSpPr>
        <p:grpSpPr>
          <a:xfrm>
            <a:off x="1876000" y="1372275"/>
            <a:ext cx="1906175" cy="1038600"/>
            <a:chOff x="1876000" y="1372275"/>
            <a:chExt cx="1906175" cy="1038600"/>
          </a:xfrm>
        </p:grpSpPr>
        <p:cxnSp>
          <p:nvCxnSpPr>
            <p:cNvPr id="283" name="Shape 283"/>
            <p:cNvCxnSpPr/>
            <p:nvPr/>
          </p:nvCxnSpPr>
          <p:spPr>
            <a:xfrm>
              <a:off x="3149775" y="1372275"/>
              <a:ext cx="632400" cy="563400"/>
            </a:xfrm>
            <a:prstGeom prst="straightConnector1">
              <a:avLst/>
            </a:prstGeom>
            <a:noFill/>
            <a:ln w="9525" cap="flat" cmpd="sng">
              <a:solidFill>
                <a:schemeClr val="dk2"/>
              </a:solidFill>
              <a:prstDash val="solid"/>
              <a:round/>
              <a:headEnd type="none" w="lg" len="lg"/>
              <a:tailEnd type="none" w="lg" len="lg"/>
            </a:ln>
          </p:spPr>
        </p:cxnSp>
        <p:cxnSp>
          <p:nvCxnSpPr>
            <p:cNvPr id="284" name="Shape 284"/>
            <p:cNvCxnSpPr/>
            <p:nvPr/>
          </p:nvCxnSpPr>
          <p:spPr>
            <a:xfrm rot="10800000" flipH="1">
              <a:off x="1876000" y="1935675"/>
              <a:ext cx="1895400" cy="475200"/>
            </a:xfrm>
            <a:prstGeom prst="straightConnector1">
              <a:avLst/>
            </a:prstGeom>
            <a:noFill/>
            <a:ln w="9525" cap="flat" cmpd="sng">
              <a:solidFill>
                <a:schemeClr val="dk2"/>
              </a:solidFill>
              <a:prstDash val="solid"/>
              <a:round/>
              <a:headEnd type="none" w="lg" len="lg"/>
              <a:tailEnd type="none" w="lg" len="lg"/>
            </a:ln>
          </p:spPr>
        </p:cxnSp>
      </p:grpSp>
      <p:graphicFrame>
        <p:nvGraphicFramePr>
          <p:cNvPr id="285" name="Shape 285"/>
          <p:cNvGraphicFramePr/>
          <p:nvPr/>
        </p:nvGraphicFramePr>
        <p:xfrm>
          <a:off x="3782175" y="1427850"/>
          <a:ext cx="3000000" cy="3000000"/>
        </p:xfrm>
        <a:graphic>
          <a:graphicData uri="http://schemas.openxmlformats.org/drawingml/2006/table">
            <a:tbl>
              <a:tblPr>
                <a:noFill/>
                <a:tableStyleId>{41024FB7-A25E-4EFB-A6D6-BB8A0AD4E051}</a:tableStyleId>
              </a:tblPr>
              <a:tblGrid>
                <a:gridCol w="698975"/>
                <a:gridCol w="632850"/>
              </a:tblGrid>
              <a:tr h="559825">
                <a:tc gridSpan="2">
                  <a:txBody>
                    <a:bodyPr/>
                    <a:lstStyle/>
                    <a:p>
                      <a:pPr lvl="0" rtl="0">
                        <a:spcBef>
                          <a:spcPts val="0"/>
                        </a:spcBef>
                        <a:buNone/>
                      </a:pPr>
                      <a:r>
                        <a:rPr lang="en-GB" sz="3000" u="sng"/>
                        <a:t>↿ </a:t>
                      </a:r>
                      <a:r>
                        <a:rPr lang="en-GB" sz="3000"/>
                        <a:t> </a:t>
                      </a:r>
                      <a:r>
                        <a:rPr lang="en-GB" sz="3000" u="sng">
                          <a:solidFill>
                            <a:schemeClr val="dk1"/>
                          </a:solidFill>
                        </a:rPr>
                        <a:t>↿ </a:t>
                      </a:r>
                      <a:r>
                        <a:rPr lang="en-GB" sz="3000" u="sng">
                          <a:solidFill>
                            <a:schemeClr val="lt1"/>
                          </a:solidFill>
                        </a:rPr>
                        <a:t>i</a:t>
                      </a:r>
                      <a:r>
                        <a:rPr lang="en-GB" sz="3000" u="sng">
                          <a:solidFill>
                            <a:schemeClr val="dk1"/>
                          </a:solidFill>
                        </a:rPr>
                        <a:t>↿ </a:t>
                      </a:r>
                      <a:r>
                        <a:rPr lang="en-GB" sz="3000" u="sng">
                          <a:solidFill>
                            <a:schemeClr val="lt1"/>
                          </a:solidFill>
                        </a:rPr>
                        <a:t>i</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tr>
              <a:tr h="381000">
                <a:tc gridSpan="2">
                  <a:txBody>
                    <a:bodyPr/>
                    <a:lstStyle/>
                    <a:p>
                      <a:pPr lvl="0" algn="ctr" rtl="0">
                        <a:spcBef>
                          <a:spcPts val="0"/>
                        </a:spcBef>
                        <a:buNone/>
                      </a:pPr>
                      <a:r>
                        <a:rPr lang="en-GB" sz="1800">
                          <a:solidFill>
                            <a:schemeClr val="dk1"/>
                          </a:solidFill>
                        </a:rPr>
                        <a:t>2sp</a:t>
                      </a:r>
                      <a:r>
                        <a:rPr lang="en-GB" sz="1800" baseline="30000">
                          <a:solidFill>
                            <a:schemeClr val="dk1"/>
                          </a:solidFill>
                        </a:rPr>
                        <a:t>2</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tr>
            </a:tbl>
          </a:graphicData>
        </a:graphic>
      </p:graphicFrame>
      <p:graphicFrame>
        <p:nvGraphicFramePr>
          <p:cNvPr id="286" name="Shape 286"/>
          <p:cNvGraphicFramePr/>
          <p:nvPr/>
        </p:nvGraphicFramePr>
        <p:xfrm>
          <a:off x="3518837" y="3036862"/>
          <a:ext cx="3000000" cy="3000000"/>
        </p:xfrm>
        <a:graphic>
          <a:graphicData uri="http://schemas.openxmlformats.org/drawingml/2006/table">
            <a:tbl>
              <a:tblPr>
                <a:noFill/>
                <a:tableStyleId>{41024FB7-A25E-4EFB-A6D6-BB8A0AD4E051}</a:tableStyleId>
              </a:tblPr>
              <a:tblGrid>
                <a:gridCol w="594575"/>
              </a:tblGrid>
              <a:tr h="559825">
                <a:tc>
                  <a:txBody>
                    <a:bodyPr/>
                    <a:lstStyle/>
                    <a:p>
                      <a:pPr lvl="0" rtl="0">
                        <a:spcBef>
                          <a:spcPts val="0"/>
                        </a:spcBef>
                        <a:buNone/>
                      </a:pPr>
                      <a:r>
                        <a:rPr lang="en-GB" sz="3000" u="sng">
                          <a:solidFill>
                            <a:schemeClr val="dk1"/>
                          </a:solidFill>
                        </a:rPr>
                        <a:t>↿⇂</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r h="381000">
                <a:tc>
                  <a:txBody>
                    <a:bodyPr/>
                    <a:lstStyle/>
                    <a:p>
                      <a:pPr lvl="0" algn="ctr" rtl="0">
                        <a:spcBef>
                          <a:spcPts val="0"/>
                        </a:spcBef>
                        <a:buNone/>
                      </a:pPr>
                      <a:r>
                        <a:rPr lang="en-GB" sz="1800">
                          <a:solidFill>
                            <a:schemeClr val="dk1"/>
                          </a:solidFill>
                        </a:rPr>
                        <a:t>1s</a:t>
                      </a:r>
                      <a:r>
                        <a:rPr lang="en-GB" sz="1800" baseline="30000">
                          <a:solidFill>
                            <a:schemeClr val="dk1"/>
                          </a:solidFill>
                        </a:rPr>
                        <a:t>2</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
        <p:nvSpPr>
          <p:cNvPr id="287" name="Shape 287"/>
          <p:cNvSpPr txBox="1"/>
          <p:nvPr/>
        </p:nvSpPr>
        <p:spPr>
          <a:xfrm>
            <a:off x="1949750" y="0"/>
            <a:ext cx="4973100" cy="892200"/>
          </a:xfrm>
          <a:prstGeom prst="rect">
            <a:avLst/>
          </a:prstGeom>
          <a:noFill/>
          <a:ln>
            <a:noFill/>
          </a:ln>
        </p:spPr>
        <p:txBody>
          <a:bodyPr lIns="91425" tIns="91425" rIns="91425" bIns="91425" anchor="ctr" anchorCtr="0">
            <a:noAutofit/>
          </a:bodyPr>
          <a:lstStyle/>
          <a:p>
            <a:pPr lvl="0" algn="ctr" rtl="0">
              <a:spcBef>
                <a:spcPts val="0"/>
              </a:spcBef>
              <a:buNone/>
            </a:pPr>
            <a:r>
              <a:rPr lang="en-GB" sz="3000" b="1">
                <a:solidFill>
                  <a:srgbClr val="FFFFFF"/>
                </a:solidFill>
              </a:rPr>
              <a:t>BF</a:t>
            </a:r>
            <a:r>
              <a:rPr lang="en-GB" sz="3000" b="1" baseline="-25000">
                <a:solidFill>
                  <a:srgbClr val="FFFFFF"/>
                </a:solidFill>
              </a:rPr>
              <a:t>3</a:t>
            </a:r>
          </a:p>
        </p:txBody>
      </p:sp>
      <p:sp>
        <p:nvSpPr>
          <p:cNvPr id="288" name="Shape 288"/>
          <p:cNvSpPr/>
          <p:nvPr/>
        </p:nvSpPr>
        <p:spPr>
          <a:xfrm>
            <a:off x="837700" y="1077725"/>
            <a:ext cx="188700" cy="3126600"/>
          </a:xfrm>
          <a:prstGeom prst="upArrow">
            <a:avLst>
              <a:gd name="adj1" fmla="val 50000"/>
              <a:gd name="adj2" fmla="val 50000"/>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9" name="Shape 289"/>
          <p:cNvSpPr txBox="1"/>
          <p:nvPr/>
        </p:nvSpPr>
        <p:spPr>
          <a:xfrm>
            <a:off x="47199" y="2124512"/>
            <a:ext cx="759900" cy="471900"/>
          </a:xfrm>
          <a:prstGeom prst="rect">
            <a:avLst/>
          </a:prstGeom>
          <a:noFill/>
          <a:ln>
            <a:noFill/>
          </a:ln>
        </p:spPr>
        <p:txBody>
          <a:bodyPr lIns="91425" tIns="91425" rIns="91425" bIns="91425" anchor="t" anchorCtr="0">
            <a:noAutofit/>
          </a:bodyPr>
          <a:lstStyle/>
          <a:p>
            <a:pPr lvl="0" rtl="0">
              <a:spcBef>
                <a:spcPts val="0"/>
              </a:spcBef>
              <a:buNone/>
            </a:pPr>
            <a:r>
              <a:rPr lang="en-GB"/>
              <a:t>Energy</a:t>
            </a:r>
          </a:p>
        </p:txBody>
      </p:sp>
      <p:graphicFrame>
        <p:nvGraphicFramePr>
          <p:cNvPr id="290" name="Shape 290"/>
          <p:cNvGraphicFramePr/>
          <p:nvPr/>
        </p:nvGraphicFramePr>
        <p:xfrm>
          <a:off x="4736850" y="790462"/>
          <a:ext cx="3000000" cy="3000000"/>
        </p:xfrm>
        <a:graphic>
          <a:graphicData uri="http://schemas.openxmlformats.org/drawingml/2006/table">
            <a:tbl>
              <a:tblPr>
                <a:noFill/>
                <a:tableStyleId>{41024FB7-A25E-4EFB-A6D6-BB8A0AD4E051}</a:tableStyleId>
              </a:tblPr>
              <a:tblGrid>
                <a:gridCol w="793825"/>
              </a:tblGrid>
              <a:tr h="645775">
                <a:tc>
                  <a:txBody>
                    <a:bodyPr/>
                    <a:lstStyle/>
                    <a:p>
                      <a:pPr lvl="0" rtl="0">
                        <a:spcBef>
                          <a:spcPts val="0"/>
                        </a:spcBef>
                        <a:buNone/>
                      </a:pPr>
                      <a:r>
                        <a:rPr lang="en-GB" sz="3000" u="sng">
                          <a:solidFill>
                            <a:schemeClr val="dk1"/>
                          </a:solidFill>
                        </a:rPr>
                        <a:t>   </a:t>
                      </a:r>
                      <a:r>
                        <a:rPr lang="en-GB" sz="3000" u="sng">
                          <a:solidFill>
                            <a:srgbClr val="FFFFFF"/>
                          </a:solidFill>
                        </a:rPr>
                        <a:t>i</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r h="463175">
                <a:tc>
                  <a:txBody>
                    <a:bodyPr/>
                    <a:lstStyle/>
                    <a:p>
                      <a:pPr lvl="0" algn="ctr" rtl="0">
                        <a:spcBef>
                          <a:spcPts val="0"/>
                        </a:spcBef>
                        <a:buNone/>
                      </a:pPr>
                      <a:r>
                        <a:rPr lang="en-GB" sz="1800">
                          <a:solidFill>
                            <a:schemeClr val="dk1"/>
                          </a:solidFill>
                        </a:rPr>
                        <a:t>2p</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grpSp>
        <p:nvGrpSpPr>
          <p:cNvPr id="291" name="Shape 291"/>
          <p:cNvGrpSpPr/>
          <p:nvPr/>
        </p:nvGrpSpPr>
        <p:grpSpPr>
          <a:xfrm>
            <a:off x="5530674" y="884750"/>
            <a:ext cx="3486575" cy="4007088"/>
            <a:chOff x="5530674" y="884750"/>
            <a:chExt cx="3486575" cy="4007088"/>
          </a:xfrm>
        </p:grpSpPr>
        <p:pic>
          <p:nvPicPr>
            <p:cNvPr id="292" name="Shape 292" descr="sp2.PNG"/>
            <p:cNvPicPr preferRelativeResize="0"/>
            <p:nvPr/>
          </p:nvPicPr>
          <p:blipFill rotWithShape="1">
            <a:blip r:embed="rId3">
              <a:alphaModFix/>
            </a:blip>
            <a:srcRect r="59823"/>
            <a:stretch/>
          </p:blipFill>
          <p:spPr>
            <a:xfrm>
              <a:off x="5530674" y="884750"/>
              <a:ext cx="1331824" cy="2365250"/>
            </a:xfrm>
            <a:prstGeom prst="rect">
              <a:avLst/>
            </a:prstGeom>
            <a:noFill/>
            <a:ln>
              <a:noFill/>
            </a:ln>
          </p:spPr>
        </p:pic>
        <p:pic>
          <p:nvPicPr>
            <p:cNvPr id="293" name="Shape 293" descr="sp2.PNG"/>
            <p:cNvPicPr preferRelativeResize="0"/>
            <p:nvPr/>
          </p:nvPicPr>
          <p:blipFill rotWithShape="1">
            <a:blip r:embed="rId3">
              <a:alphaModFix/>
            </a:blip>
            <a:srcRect l="52229" r="-3022"/>
            <a:stretch/>
          </p:blipFill>
          <p:spPr>
            <a:xfrm>
              <a:off x="7333550" y="2526587"/>
              <a:ext cx="1683700" cy="2365250"/>
            </a:xfrm>
            <a:prstGeom prst="rect">
              <a:avLst/>
            </a:prstGeom>
            <a:noFill/>
            <a:ln>
              <a:noFill/>
            </a:ln>
          </p:spPr>
        </p:pic>
        <p:cxnSp>
          <p:nvCxnSpPr>
            <p:cNvPr id="294" name="Shape 294"/>
            <p:cNvCxnSpPr>
              <a:stCxn id="292" idx="3"/>
              <a:endCxn id="293" idx="1"/>
            </p:cNvCxnSpPr>
            <p:nvPr/>
          </p:nvCxnSpPr>
          <p:spPr>
            <a:xfrm>
              <a:off x="6862499" y="2067375"/>
              <a:ext cx="471000" cy="1641900"/>
            </a:xfrm>
            <a:prstGeom prst="straightConnector1">
              <a:avLst/>
            </a:prstGeom>
            <a:noFill/>
            <a:ln w="28575" cap="flat" cmpd="sng">
              <a:solidFill>
                <a:schemeClr val="dk2"/>
              </a:solidFill>
              <a:prstDash val="solid"/>
              <a:round/>
              <a:headEnd type="none" w="lg" len="lg"/>
              <a:tailEnd type="triangle" w="lg" len="lg"/>
            </a:ln>
          </p:spPr>
        </p:cxnSp>
        <p:sp>
          <p:nvSpPr>
            <p:cNvPr id="295" name="Shape 295"/>
            <p:cNvSpPr txBox="1"/>
            <p:nvPr/>
          </p:nvSpPr>
          <p:spPr>
            <a:xfrm>
              <a:off x="6040200" y="2839500"/>
              <a:ext cx="994200" cy="410400"/>
            </a:xfrm>
            <a:prstGeom prst="rect">
              <a:avLst/>
            </a:prstGeom>
            <a:noFill/>
            <a:ln>
              <a:noFill/>
            </a:ln>
          </p:spPr>
          <p:txBody>
            <a:bodyPr lIns="91425" tIns="91425" rIns="91425" bIns="91425" anchor="t" anchorCtr="0">
              <a:noAutofit/>
            </a:bodyPr>
            <a:lstStyle/>
            <a:p>
              <a:pPr lvl="0">
                <a:spcBef>
                  <a:spcPts val="0"/>
                </a:spcBef>
                <a:buNone/>
              </a:pPr>
              <a:r>
                <a:rPr lang="en-GB"/>
                <a:t>Hybridize</a:t>
              </a:r>
            </a:p>
          </p:txBody>
        </p:sp>
      </p:grpSp>
      <p:sp>
        <p:nvSpPr>
          <p:cNvPr id="296" name="Shape 296"/>
          <p:cNvSpPr txBox="1"/>
          <p:nvPr/>
        </p:nvSpPr>
        <p:spPr>
          <a:xfrm>
            <a:off x="5376175" y="3722925"/>
            <a:ext cx="1546800" cy="471900"/>
          </a:xfrm>
          <a:prstGeom prst="rect">
            <a:avLst/>
          </a:prstGeom>
          <a:noFill/>
          <a:ln>
            <a:noFill/>
          </a:ln>
        </p:spPr>
        <p:txBody>
          <a:bodyPr lIns="91425" tIns="91425" rIns="91425" bIns="91425" anchor="t" anchorCtr="0">
            <a:noAutofit/>
          </a:bodyPr>
          <a:lstStyle/>
          <a:p>
            <a:pPr lvl="0">
              <a:spcBef>
                <a:spcPts val="0"/>
              </a:spcBef>
              <a:buNone/>
            </a:pPr>
            <a:r>
              <a:rPr lang="en-GB" b="1"/>
              <a:t>Trigonal planar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p:nvPr/>
        </p:nvSpPr>
        <p:spPr>
          <a:xfrm>
            <a:off x="1949750" y="0"/>
            <a:ext cx="4973100" cy="892200"/>
          </a:xfrm>
          <a:prstGeom prst="rect">
            <a:avLst/>
          </a:prstGeom>
          <a:noFill/>
          <a:ln>
            <a:noFill/>
          </a:ln>
        </p:spPr>
        <p:txBody>
          <a:bodyPr lIns="91425" tIns="91425" rIns="91425" bIns="91425" anchor="ctr" anchorCtr="0">
            <a:noAutofit/>
          </a:bodyPr>
          <a:lstStyle/>
          <a:p>
            <a:pPr lvl="0" algn="ctr" rtl="0">
              <a:spcBef>
                <a:spcPts val="0"/>
              </a:spcBef>
              <a:buNone/>
            </a:pPr>
            <a:r>
              <a:rPr lang="en-GB" sz="3000" b="1">
                <a:solidFill>
                  <a:srgbClr val="FFFFFF"/>
                </a:solidFill>
              </a:rPr>
              <a:t>C</a:t>
            </a:r>
            <a:r>
              <a:rPr lang="en-GB" sz="3000" b="1" baseline="-25000">
                <a:solidFill>
                  <a:srgbClr val="FFFFFF"/>
                </a:solidFill>
              </a:rPr>
              <a:t>2</a:t>
            </a:r>
            <a:r>
              <a:rPr lang="en-GB" sz="3000" b="1">
                <a:solidFill>
                  <a:srgbClr val="FFFFFF"/>
                </a:solidFill>
              </a:rPr>
              <a:t>H</a:t>
            </a:r>
            <a:r>
              <a:rPr lang="en-GB" sz="3000" b="1" baseline="-25000">
                <a:solidFill>
                  <a:srgbClr val="FFFFFF"/>
                </a:solidFill>
              </a:rPr>
              <a:t>4</a:t>
            </a:r>
          </a:p>
        </p:txBody>
      </p:sp>
      <p:graphicFrame>
        <p:nvGraphicFramePr>
          <p:cNvPr id="302" name="Shape 302"/>
          <p:cNvGraphicFramePr/>
          <p:nvPr/>
        </p:nvGraphicFramePr>
        <p:xfrm>
          <a:off x="5457125" y="3215687"/>
          <a:ext cx="3000000" cy="3000000"/>
        </p:xfrm>
        <a:graphic>
          <a:graphicData uri="http://schemas.openxmlformats.org/drawingml/2006/table">
            <a:tbl>
              <a:tblPr>
                <a:noFill/>
                <a:tableStyleId>{41024FB7-A25E-4EFB-A6D6-BB8A0AD4E051}</a:tableStyleId>
              </a:tblPr>
              <a:tblGrid>
                <a:gridCol w="839575"/>
                <a:gridCol w="613650"/>
                <a:gridCol w="382850"/>
                <a:gridCol w="793000"/>
              </a:tblGrid>
              <a:tr h="644100">
                <a:tc>
                  <a:txBody>
                    <a:bodyPr/>
                    <a:lstStyle/>
                    <a:p>
                      <a:pPr lvl="0" rtl="0">
                        <a:spcBef>
                          <a:spcPts val="0"/>
                        </a:spcBef>
                        <a:buNone/>
                      </a:pPr>
                      <a:r>
                        <a:rPr lang="en-GB" sz="3000" u="sng">
                          <a:solidFill>
                            <a:srgbClr val="980000"/>
                          </a:solidFill>
                        </a:rPr>
                        <a:t>↿⇂</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gridSpan="2">
                  <a:txBody>
                    <a:bodyPr/>
                    <a:lstStyle/>
                    <a:p>
                      <a:pPr lvl="0" rtl="0">
                        <a:spcBef>
                          <a:spcPts val="0"/>
                        </a:spcBef>
                        <a:buNone/>
                      </a:pPr>
                      <a:r>
                        <a:rPr lang="en-GB" sz="3000" u="sng">
                          <a:solidFill>
                            <a:srgbClr val="980000"/>
                          </a:solidFill>
                        </a:rPr>
                        <a:t>↿</a:t>
                      </a:r>
                      <a:r>
                        <a:rPr lang="en-GB" sz="3000">
                          <a:solidFill>
                            <a:srgbClr val="980000"/>
                          </a:solidFill>
                        </a:rPr>
                        <a:t> </a:t>
                      </a:r>
                      <a:r>
                        <a:rPr lang="en-GB" sz="3000" u="sng">
                          <a:solidFill>
                            <a:srgbClr val="980000"/>
                          </a:solidFill>
                        </a:rPr>
                        <a:t>↿</a:t>
                      </a:r>
                      <a:r>
                        <a:rPr lang="en-GB" sz="3000">
                          <a:solidFill>
                            <a:srgbClr val="980000"/>
                          </a:solidFill>
                        </a:rPr>
                        <a:t> </a:t>
                      </a:r>
                      <a:r>
                        <a:rPr lang="en-GB" sz="3000" u="sng">
                          <a:solidFill>
                            <a:srgbClr val="980000"/>
                          </a:solidFill>
                        </a:rPr>
                        <a:t>↿</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tc>
                  <a:txBody>
                    <a:bodyPr/>
                    <a:lstStyle/>
                    <a:p>
                      <a:pPr lvl="0" rtl="0">
                        <a:spcBef>
                          <a:spcPts val="0"/>
                        </a:spcBef>
                        <a:buClr>
                          <a:schemeClr val="dk1"/>
                        </a:buClr>
                        <a:buSzPct val="36666"/>
                        <a:buFont typeface="Arial"/>
                        <a:buNone/>
                      </a:pPr>
                      <a:r>
                        <a:rPr lang="en-GB" sz="3000" u="sng">
                          <a:solidFill>
                            <a:srgbClr val="980000"/>
                          </a:solidFill>
                        </a:rPr>
                        <a:t>↿</a:t>
                      </a:r>
                      <a:r>
                        <a:rPr lang="en-GB" sz="3000">
                          <a:solidFill>
                            <a:srgbClr val="980000"/>
                          </a:solidFill>
                        </a:rPr>
                        <a:t> </a:t>
                      </a:r>
                      <a:r>
                        <a:rPr lang="en-GB" sz="2000" b="1">
                          <a:solidFill>
                            <a:srgbClr val="980000"/>
                          </a:solidFill>
                        </a:rPr>
                        <a:t>_</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r h="462000">
                <a:tc>
                  <a:txBody>
                    <a:bodyPr/>
                    <a:lstStyle/>
                    <a:p>
                      <a:pPr lvl="0" rtl="0">
                        <a:spcBef>
                          <a:spcPts val="0"/>
                        </a:spcBef>
                        <a:buNone/>
                      </a:pPr>
                      <a:r>
                        <a:rPr lang="en-GB" sz="1800">
                          <a:solidFill>
                            <a:srgbClr val="980000"/>
                          </a:solidFill>
                        </a:rPr>
                        <a:t>1s</a:t>
                      </a:r>
                      <a:r>
                        <a:rPr lang="en-GB" sz="1800" baseline="30000">
                          <a:solidFill>
                            <a:srgbClr val="980000"/>
                          </a:solidFill>
                        </a:rPr>
                        <a:t>2</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gridSpan="2">
                  <a:txBody>
                    <a:bodyPr/>
                    <a:lstStyle/>
                    <a:p>
                      <a:pPr lvl="0" rtl="0">
                        <a:spcBef>
                          <a:spcPts val="0"/>
                        </a:spcBef>
                        <a:buNone/>
                      </a:pPr>
                      <a:r>
                        <a:rPr lang="en-GB" sz="1800">
                          <a:solidFill>
                            <a:srgbClr val="980000"/>
                          </a:solidFill>
                        </a:rPr>
                        <a:t>  2sp</a:t>
                      </a:r>
                      <a:r>
                        <a:rPr lang="en-GB" sz="1800" baseline="30000">
                          <a:solidFill>
                            <a:srgbClr val="980000"/>
                          </a:solidFill>
                        </a:rPr>
                        <a:t>2</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tc>
                  <a:txBody>
                    <a:bodyPr/>
                    <a:lstStyle/>
                    <a:p>
                      <a:pPr lvl="0" rtl="0">
                        <a:spcBef>
                          <a:spcPts val="0"/>
                        </a:spcBef>
                        <a:buClr>
                          <a:schemeClr val="dk1"/>
                        </a:buClr>
                        <a:buSzPct val="61111"/>
                        <a:buFont typeface="Arial"/>
                        <a:buNone/>
                      </a:pPr>
                      <a:r>
                        <a:rPr lang="en-GB" sz="1800">
                          <a:solidFill>
                            <a:srgbClr val="980000"/>
                          </a:solidFill>
                        </a:rPr>
                        <a:t>  2p</a:t>
                      </a:r>
                      <a:r>
                        <a:rPr lang="en-GB" sz="1800" baseline="30000">
                          <a:solidFill>
                            <a:srgbClr val="980000"/>
                          </a:solidFill>
                        </a:rPr>
                        <a:t>1</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graphicFrame>
        <p:nvGraphicFramePr>
          <p:cNvPr id="303" name="Shape 303"/>
          <p:cNvGraphicFramePr/>
          <p:nvPr/>
        </p:nvGraphicFramePr>
        <p:xfrm>
          <a:off x="609250" y="3426912"/>
          <a:ext cx="3000000" cy="3000000"/>
        </p:xfrm>
        <a:graphic>
          <a:graphicData uri="http://schemas.openxmlformats.org/drawingml/2006/table">
            <a:tbl>
              <a:tblPr>
                <a:noFill/>
                <a:tableStyleId>{41024FB7-A25E-4EFB-A6D6-BB8A0AD4E051}</a:tableStyleId>
              </a:tblPr>
              <a:tblGrid>
                <a:gridCol w="905250"/>
                <a:gridCol w="905250"/>
                <a:gridCol w="905250"/>
              </a:tblGrid>
              <a:tr h="559825">
                <a:tc>
                  <a:txBody>
                    <a:bodyPr/>
                    <a:lstStyle/>
                    <a:p>
                      <a:pPr lvl="0" rtl="0">
                        <a:spcBef>
                          <a:spcPts val="0"/>
                        </a:spcBef>
                        <a:buClr>
                          <a:schemeClr val="dk1"/>
                        </a:buClr>
                        <a:buSzPct val="36666"/>
                        <a:buFont typeface="Arial"/>
                        <a:buNone/>
                      </a:pPr>
                      <a:r>
                        <a:rPr lang="en-GB" sz="3000" u="sng">
                          <a:solidFill>
                            <a:schemeClr val="dk1"/>
                          </a:solidFill>
                        </a:rPr>
                        <a:t>↿⇂</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rtl="0">
                        <a:spcBef>
                          <a:spcPts val="0"/>
                        </a:spcBef>
                        <a:buClr>
                          <a:schemeClr val="dk1"/>
                        </a:buClr>
                        <a:buSzPct val="36666"/>
                        <a:buFont typeface="Arial"/>
                        <a:buNone/>
                      </a:pPr>
                      <a:r>
                        <a:rPr lang="en-GB" sz="3000" u="sng">
                          <a:solidFill>
                            <a:schemeClr val="dk1"/>
                          </a:solidFill>
                        </a:rPr>
                        <a:t>↿⇂</a:t>
                      </a:r>
                      <a:r>
                        <a:rPr lang="en-GB" sz="3000">
                          <a:solidFill>
                            <a:schemeClr val="dk1"/>
                          </a:solidFill>
                        </a:rPr>
                        <a:t> </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rtl="0">
                        <a:spcBef>
                          <a:spcPts val="0"/>
                        </a:spcBef>
                        <a:buClr>
                          <a:schemeClr val="dk1"/>
                        </a:buClr>
                        <a:buSzPct val="36666"/>
                        <a:buFont typeface="Arial"/>
                        <a:buNone/>
                      </a:pPr>
                      <a:r>
                        <a:rPr lang="en-GB" sz="3000" u="sng">
                          <a:solidFill>
                            <a:schemeClr val="dk1"/>
                          </a:solidFill>
                        </a:rPr>
                        <a:t>↿</a:t>
                      </a:r>
                      <a:r>
                        <a:rPr lang="en-GB" sz="3000">
                          <a:solidFill>
                            <a:schemeClr val="dk1"/>
                          </a:solidFill>
                        </a:rPr>
                        <a:t> </a:t>
                      </a:r>
                      <a:r>
                        <a:rPr lang="en-GB" sz="3000" u="sng">
                          <a:solidFill>
                            <a:schemeClr val="dk1"/>
                          </a:solidFill>
                        </a:rPr>
                        <a:t>↿</a:t>
                      </a:r>
                      <a:r>
                        <a:rPr lang="en-GB" sz="3000">
                          <a:solidFill>
                            <a:schemeClr val="dk1"/>
                          </a:solidFill>
                        </a:rPr>
                        <a:t> </a:t>
                      </a:r>
                      <a:r>
                        <a:rPr lang="en-GB" sz="2000" b="1">
                          <a:solidFill>
                            <a:schemeClr val="dk1"/>
                          </a:solidFill>
                        </a:rPr>
                        <a:t>_</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r h="381000">
                <a:tc>
                  <a:txBody>
                    <a:bodyPr/>
                    <a:lstStyle/>
                    <a:p>
                      <a:pPr lvl="0" rtl="0">
                        <a:spcBef>
                          <a:spcPts val="0"/>
                        </a:spcBef>
                        <a:buClr>
                          <a:schemeClr val="dk1"/>
                        </a:buClr>
                        <a:buSzPct val="61111"/>
                        <a:buFont typeface="Arial"/>
                        <a:buNone/>
                      </a:pPr>
                      <a:r>
                        <a:rPr lang="en-GB" sz="1800">
                          <a:solidFill>
                            <a:schemeClr val="dk1"/>
                          </a:solidFill>
                        </a:rPr>
                        <a:t>1s</a:t>
                      </a:r>
                      <a:r>
                        <a:rPr lang="en-GB" sz="1800" baseline="30000">
                          <a:solidFill>
                            <a:schemeClr val="dk1"/>
                          </a:solidFill>
                        </a:rPr>
                        <a:t>2</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rtl="0">
                        <a:spcBef>
                          <a:spcPts val="0"/>
                        </a:spcBef>
                        <a:buClr>
                          <a:schemeClr val="dk1"/>
                        </a:buClr>
                        <a:buSzPct val="61111"/>
                        <a:buFont typeface="Arial"/>
                        <a:buNone/>
                      </a:pPr>
                      <a:r>
                        <a:rPr lang="en-GB" sz="1800">
                          <a:solidFill>
                            <a:schemeClr val="dk1"/>
                          </a:solidFill>
                        </a:rPr>
                        <a:t>2s</a:t>
                      </a:r>
                      <a:r>
                        <a:rPr lang="en-GB" sz="1800" baseline="30000">
                          <a:solidFill>
                            <a:schemeClr val="dk1"/>
                          </a:solidFill>
                        </a:rPr>
                        <a:t>2</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algn="ctr" rtl="0">
                        <a:spcBef>
                          <a:spcPts val="0"/>
                        </a:spcBef>
                        <a:buClr>
                          <a:schemeClr val="dk1"/>
                        </a:buClr>
                        <a:buSzPct val="61111"/>
                        <a:buFont typeface="Arial"/>
                        <a:buNone/>
                      </a:pPr>
                      <a:r>
                        <a:rPr lang="en-GB" sz="1800">
                          <a:solidFill>
                            <a:schemeClr val="dk1"/>
                          </a:solidFill>
                        </a:rPr>
                        <a:t>2p</a:t>
                      </a:r>
                      <a:r>
                        <a:rPr lang="en-GB" sz="1800" baseline="30000">
                          <a:solidFill>
                            <a:schemeClr val="dk1"/>
                          </a:solidFill>
                        </a:rPr>
                        <a:t>2</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pic>
        <p:nvPicPr>
          <p:cNvPr id="304" name="Shape 304" descr="CO2.PNG"/>
          <p:cNvPicPr preferRelativeResize="0"/>
          <p:nvPr/>
        </p:nvPicPr>
        <p:blipFill>
          <a:blip r:embed="rId3">
            <a:alphaModFix/>
          </a:blip>
          <a:stretch>
            <a:fillRect/>
          </a:stretch>
        </p:blipFill>
        <p:spPr>
          <a:xfrm>
            <a:off x="6303225" y="1015150"/>
            <a:ext cx="2762250" cy="2000250"/>
          </a:xfrm>
          <a:prstGeom prst="rect">
            <a:avLst/>
          </a:prstGeom>
          <a:noFill/>
          <a:ln>
            <a:noFill/>
          </a:ln>
        </p:spPr>
      </p:pic>
      <p:pic>
        <p:nvPicPr>
          <p:cNvPr id="305" name="Shape 305" descr="Image result for C2h4"/>
          <p:cNvPicPr preferRelativeResize="0"/>
          <p:nvPr/>
        </p:nvPicPr>
        <p:blipFill>
          <a:blip r:embed="rId4">
            <a:alphaModFix/>
          </a:blip>
          <a:stretch>
            <a:fillRect/>
          </a:stretch>
        </p:blipFill>
        <p:spPr>
          <a:xfrm>
            <a:off x="555374" y="892200"/>
            <a:ext cx="2405252" cy="2246149"/>
          </a:xfrm>
          <a:prstGeom prst="rect">
            <a:avLst/>
          </a:prstGeom>
          <a:noFill/>
          <a:ln>
            <a:noFill/>
          </a:ln>
        </p:spPr>
      </p:pic>
      <p:grpSp>
        <p:nvGrpSpPr>
          <p:cNvPr id="306" name="Shape 306"/>
          <p:cNvGrpSpPr/>
          <p:nvPr/>
        </p:nvGrpSpPr>
        <p:grpSpPr>
          <a:xfrm>
            <a:off x="3394110" y="3681403"/>
            <a:ext cx="2002008" cy="640400"/>
            <a:chOff x="3394200" y="3755575"/>
            <a:chExt cx="2029200" cy="566225"/>
          </a:xfrm>
        </p:grpSpPr>
        <p:cxnSp>
          <p:nvCxnSpPr>
            <p:cNvPr id="307" name="Shape 307"/>
            <p:cNvCxnSpPr/>
            <p:nvPr/>
          </p:nvCxnSpPr>
          <p:spPr>
            <a:xfrm rot="10800000" flipH="1">
              <a:off x="3394200" y="3755575"/>
              <a:ext cx="2029200" cy="160800"/>
            </a:xfrm>
            <a:prstGeom prst="straightConnector1">
              <a:avLst/>
            </a:prstGeom>
            <a:noFill/>
            <a:ln w="28575" cap="flat" cmpd="sng">
              <a:solidFill>
                <a:schemeClr val="dk2"/>
              </a:solidFill>
              <a:prstDash val="solid"/>
              <a:round/>
              <a:headEnd type="none" w="lg" len="lg"/>
              <a:tailEnd type="triangle" w="lg" len="lg"/>
            </a:ln>
          </p:spPr>
        </p:cxnSp>
        <p:sp>
          <p:nvSpPr>
            <p:cNvPr id="308" name="Shape 308"/>
            <p:cNvSpPr txBox="1"/>
            <p:nvPr/>
          </p:nvSpPr>
          <p:spPr>
            <a:xfrm>
              <a:off x="4062900" y="3918000"/>
              <a:ext cx="1018200" cy="403800"/>
            </a:xfrm>
            <a:prstGeom prst="rect">
              <a:avLst/>
            </a:prstGeom>
            <a:noFill/>
            <a:ln>
              <a:noFill/>
            </a:ln>
          </p:spPr>
          <p:txBody>
            <a:bodyPr lIns="91425" tIns="91425" rIns="91425" bIns="91425" anchor="t" anchorCtr="0">
              <a:noAutofit/>
            </a:bodyPr>
            <a:lstStyle/>
            <a:p>
              <a:pPr lvl="0" rtl="0">
                <a:spcBef>
                  <a:spcPts val="0"/>
                </a:spcBef>
                <a:buNone/>
              </a:pPr>
              <a:r>
                <a:rPr lang="en-GB" b="1"/>
                <a:t>Hybridize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1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2"/>
        <p:cNvGrpSpPr/>
        <p:nvPr/>
      </p:nvGrpSpPr>
      <p:grpSpPr>
        <a:xfrm>
          <a:off x="0" y="0"/>
          <a:ext cx="0" cy="0"/>
          <a:chOff x="0" y="0"/>
          <a:chExt cx="0" cy="0"/>
        </a:xfrm>
      </p:grpSpPr>
      <p:sp>
        <p:nvSpPr>
          <p:cNvPr id="313" name="Shape 313"/>
          <p:cNvSpPr txBox="1"/>
          <p:nvPr/>
        </p:nvSpPr>
        <p:spPr>
          <a:xfrm>
            <a:off x="1949750" y="0"/>
            <a:ext cx="4973100" cy="892200"/>
          </a:xfrm>
          <a:prstGeom prst="rect">
            <a:avLst/>
          </a:prstGeom>
          <a:noFill/>
          <a:ln>
            <a:noFill/>
          </a:ln>
        </p:spPr>
        <p:txBody>
          <a:bodyPr lIns="91425" tIns="91425" rIns="91425" bIns="91425" anchor="ctr" anchorCtr="0">
            <a:noAutofit/>
          </a:bodyPr>
          <a:lstStyle/>
          <a:p>
            <a:pPr lvl="0" algn="ctr" rtl="0">
              <a:spcBef>
                <a:spcPts val="0"/>
              </a:spcBef>
              <a:buNone/>
            </a:pPr>
            <a:r>
              <a:rPr lang="en-GB" sz="3000" b="1">
                <a:solidFill>
                  <a:srgbClr val="FFFFFF"/>
                </a:solidFill>
              </a:rPr>
              <a:t>C</a:t>
            </a:r>
            <a:r>
              <a:rPr lang="en-GB" sz="3000" b="1" baseline="-25000">
                <a:solidFill>
                  <a:srgbClr val="FFFFFF"/>
                </a:solidFill>
              </a:rPr>
              <a:t>2</a:t>
            </a:r>
            <a:r>
              <a:rPr lang="en-GB" sz="3000" b="1">
                <a:solidFill>
                  <a:srgbClr val="FFFFFF"/>
                </a:solidFill>
              </a:rPr>
              <a:t>H</a:t>
            </a:r>
            <a:r>
              <a:rPr lang="en-GB" sz="3000" b="1" baseline="-25000">
                <a:solidFill>
                  <a:srgbClr val="FFFFFF"/>
                </a:solidFill>
              </a:rPr>
              <a:t>4</a:t>
            </a:r>
          </a:p>
        </p:txBody>
      </p:sp>
      <p:pic>
        <p:nvPicPr>
          <p:cNvPr id="314" name="Shape 314" descr="c2h4.PNG"/>
          <p:cNvPicPr preferRelativeResize="0"/>
          <p:nvPr/>
        </p:nvPicPr>
        <p:blipFill>
          <a:blip r:embed="rId3">
            <a:alphaModFix/>
          </a:blip>
          <a:stretch>
            <a:fillRect/>
          </a:stretch>
        </p:blipFill>
        <p:spPr>
          <a:xfrm>
            <a:off x="2204873" y="0"/>
            <a:ext cx="4943103" cy="51434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p:nvPr/>
        </p:nvSpPr>
        <p:spPr>
          <a:xfrm>
            <a:off x="1949750" y="0"/>
            <a:ext cx="4973100" cy="892200"/>
          </a:xfrm>
          <a:prstGeom prst="rect">
            <a:avLst/>
          </a:prstGeom>
          <a:noFill/>
          <a:ln>
            <a:noFill/>
          </a:ln>
        </p:spPr>
        <p:txBody>
          <a:bodyPr lIns="91425" tIns="91425" rIns="91425" bIns="91425" anchor="ctr" anchorCtr="0">
            <a:noAutofit/>
          </a:bodyPr>
          <a:lstStyle/>
          <a:p>
            <a:pPr lvl="0" algn="ctr" rtl="0">
              <a:spcBef>
                <a:spcPts val="0"/>
              </a:spcBef>
              <a:buNone/>
            </a:pPr>
            <a:r>
              <a:rPr lang="en-GB" sz="3000" b="1">
                <a:solidFill>
                  <a:srgbClr val="FFFFFF"/>
                </a:solidFill>
              </a:rPr>
              <a:t>CO</a:t>
            </a:r>
            <a:r>
              <a:rPr lang="en-GB" sz="3000" b="1" baseline="-25000">
                <a:solidFill>
                  <a:srgbClr val="FFFFFF"/>
                </a:solidFill>
              </a:rPr>
              <a:t>2</a:t>
            </a:r>
          </a:p>
        </p:txBody>
      </p:sp>
      <p:pic>
        <p:nvPicPr>
          <p:cNvPr id="320" name="Shape 320" descr="Image result for Co2 lewis"/>
          <p:cNvPicPr preferRelativeResize="0"/>
          <p:nvPr/>
        </p:nvPicPr>
        <p:blipFill>
          <a:blip r:embed="rId3">
            <a:alphaModFix/>
          </a:blip>
          <a:stretch>
            <a:fillRect/>
          </a:stretch>
        </p:blipFill>
        <p:spPr>
          <a:xfrm>
            <a:off x="154175" y="953025"/>
            <a:ext cx="3455124" cy="1205274"/>
          </a:xfrm>
          <a:prstGeom prst="rect">
            <a:avLst/>
          </a:prstGeom>
          <a:noFill/>
          <a:ln>
            <a:noFill/>
          </a:ln>
        </p:spPr>
      </p:pic>
      <p:graphicFrame>
        <p:nvGraphicFramePr>
          <p:cNvPr id="321" name="Shape 321"/>
          <p:cNvGraphicFramePr/>
          <p:nvPr/>
        </p:nvGraphicFramePr>
        <p:xfrm>
          <a:off x="6119325" y="1542562"/>
          <a:ext cx="3000000" cy="3000000"/>
        </p:xfrm>
        <a:graphic>
          <a:graphicData uri="http://schemas.openxmlformats.org/drawingml/2006/table">
            <a:tbl>
              <a:tblPr>
                <a:noFill/>
                <a:tableStyleId>{41024FB7-A25E-4EFB-A6D6-BB8A0AD4E051}</a:tableStyleId>
              </a:tblPr>
              <a:tblGrid>
                <a:gridCol w="839575"/>
                <a:gridCol w="613650"/>
                <a:gridCol w="382850"/>
                <a:gridCol w="793000"/>
              </a:tblGrid>
              <a:tr h="644100">
                <a:tc>
                  <a:txBody>
                    <a:bodyPr/>
                    <a:lstStyle/>
                    <a:p>
                      <a:pPr lvl="0" rtl="0">
                        <a:spcBef>
                          <a:spcPts val="0"/>
                        </a:spcBef>
                        <a:buNone/>
                      </a:pPr>
                      <a:r>
                        <a:rPr lang="en-GB" sz="3000" u="sng">
                          <a:solidFill>
                            <a:srgbClr val="980000"/>
                          </a:solidFill>
                        </a:rPr>
                        <a:t>↿⇂</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gridSpan="2">
                  <a:txBody>
                    <a:bodyPr/>
                    <a:lstStyle/>
                    <a:p>
                      <a:pPr lvl="0" rtl="0">
                        <a:spcBef>
                          <a:spcPts val="0"/>
                        </a:spcBef>
                        <a:buNone/>
                      </a:pPr>
                      <a:r>
                        <a:rPr lang="en-GB" sz="3000" u="sng">
                          <a:solidFill>
                            <a:srgbClr val="980000"/>
                          </a:solidFill>
                        </a:rPr>
                        <a:t>↿</a:t>
                      </a:r>
                      <a:r>
                        <a:rPr lang="en-GB" sz="3000">
                          <a:solidFill>
                            <a:srgbClr val="980000"/>
                          </a:solidFill>
                        </a:rPr>
                        <a:t> </a:t>
                      </a:r>
                      <a:r>
                        <a:rPr lang="en-GB" sz="3000" u="sng">
                          <a:solidFill>
                            <a:srgbClr val="980000"/>
                          </a:solidFill>
                        </a:rPr>
                        <a:t>↿</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tc>
                  <a:txBody>
                    <a:bodyPr/>
                    <a:lstStyle/>
                    <a:p>
                      <a:pPr lvl="0" rtl="0">
                        <a:spcBef>
                          <a:spcPts val="0"/>
                        </a:spcBef>
                        <a:buClr>
                          <a:schemeClr val="dk1"/>
                        </a:buClr>
                        <a:buSzPct val="36666"/>
                        <a:buFont typeface="Arial"/>
                        <a:buNone/>
                      </a:pPr>
                      <a:r>
                        <a:rPr lang="en-GB" sz="3000" u="sng">
                          <a:solidFill>
                            <a:srgbClr val="980000"/>
                          </a:solidFill>
                        </a:rPr>
                        <a:t>↿</a:t>
                      </a:r>
                      <a:r>
                        <a:rPr lang="en-GB" sz="3000">
                          <a:solidFill>
                            <a:srgbClr val="980000"/>
                          </a:solidFill>
                        </a:rPr>
                        <a:t> </a:t>
                      </a:r>
                      <a:r>
                        <a:rPr lang="en-GB" sz="3000" u="sng">
                          <a:solidFill>
                            <a:srgbClr val="980000"/>
                          </a:solidFill>
                        </a:rPr>
                        <a:t>↿</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r h="462000">
                <a:tc>
                  <a:txBody>
                    <a:bodyPr/>
                    <a:lstStyle/>
                    <a:p>
                      <a:pPr lvl="0" rtl="0">
                        <a:spcBef>
                          <a:spcPts val="0"/>
                        </a:spcBef>
                        <a:buNone/>
                      </a:pPr>
                      <a:r>
                        <a:rPr lang="en-GB" sz="1800">
                          <a:solidFill>
                            <a:srgbClr val="980000"/>
                          </a:solidFill>
                        </a:rPr>
                        <a:t>1s</a:t>
                      </a:r>
                      <a:r>
                        <a:rPr lang="en-GB" sz="1800" baseline="30000">
                          <a:solidFill>
                            <a:srgbClr val="980000"/>
                          </a:solidFill>
                        </a:rPr>
                        <a:t>2</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gridSpan="2">
                  <a:txBody>
                    <a:bodyPr/>
                    <a:lstStyle/>
                    <a:p>
                      <a:pPr lvl="0" rtl="0">
                        <a:spcBef>
                          <a:spcPts val="0"/>
                        </a:spcBef>
                        <a:buNone/>
                      </a:pPr>
                      <a:r>
                        <a:rPr lang="en-GB" sz="1800">
                          <a:solidFill>
                            <a:srgbClr val="980000"/>
                          </a:solidFill>
                        </a:rPr>
                        <a:t> 2sp</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tc>
                  <a:txBody>
                    <a:bodyPr/>
                    <a:lstStyle/>
                    <a:p>
                      <a:pPr lvl="0" rtl="0">
                        <a:spcBef>
                          <a:spcPts val="0"/>
                        </a:spcBef>
                        <a:buClr>
                          <a:schemeClr val="dk1"/>
                        </a:buClr>
                        <a:buSzPct val="61111"/>
                        <a:buFont typeface="Arial"/>
                        <a:buNone/>
                      </a:pPr>
                      <a:r>
                        <a:rPr lang="en-GB" sz="1800">
                          <a:solidFill>
                            <a:srgbClr val="980000"/>
                          </a:solidFill>
                        </a:rPr>
                        <a:t>  2p</a:t>
                      </a:r>
                      <a:r>
                        <a:rPr lang="en-GB" sz="1800" baseline="30000">
                          <a:solidFill>
                            <a:srgbClr val="980000"/>
                          </a:solidFill>
                        </a:rPr>
                        <a:t>2</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graphicFrame>
        <p:nvGraphicFramePr>
          <p:cNvPr id="322" name="Shape 322"/>
          <p:cNvGraphicFramePr/>
          <p:nvPr/>
        </p:nvGraphicFramePr>
        <p:xfrm>
          <a:off x="582325" y="2322812"/>
          <a:ext cx="3000000" cy="3000000"/>
        </p:xfrm>
        <a:graphic>
          <a:graphicData uri="http://schemas.openxmlformats.org/drawingml/2006/table">
            <a:tbl>
              <a:tblPr>
                <a:noFill/>
                <a:tableStyleId>{41024FB7-A25E-4EFB-A6D6-BB8A0AD4E051}</a:tableStyleId>
              </a:tblPr>
              <a:tblGrid>
                <a:gridCol w="905250"/>
                <a:gridCol w="905250"/>
                <a:gridCol w="905250"/>
              </a:tblGrid>
              <a:tr h="559825">
                <a:tc>
                  <a:txBody>
                    <a:bodyPr/>
                    <a:lstStyle/>
                    <a:p>
                      <a:pPr lvl="0" rtl="0">
                        <a:spcBef>
                          <a:spcPts val="0"/>
                        </a:spcBef>
                        <a:buClr>
                          <a:schemeClr val="dk1"/>
                        </a:buClr>
                        <a:buSzPct val="36666"/>
                        <a:buFont typeface="Arial"/>
                        <a:buNone/>
                      </a:pPr>
                      <a:r>
                        <a:rPr lang="en-GB" sz="3000" u="sng">
                          <a:solidFill>
                            <a:schemeClr val="dk1"/>
                          </a:solidFill>
                        </a:rPr>
                        <a:t>↿⇂</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rtl="0">
                        <a:spcBef>
                          <a:spcPts val="0"/>
                        </a:spcBef>
                        <a:buClr>
                          <a:schemeClr val="dk1"/>
                        </a:buClr>
                        <a:buSzPct val="36666"/>
                        <a:buFont typeface="Arial"/>
                        <a:buNone/>
                      </a:pPr>
                      <a:r>
                        <a:rPr lang="en-GB" sz="3000" u="sng">
                          <a:solidFill>
                            <a:schemeClr val="dk1"/>
                          </a:solidFill>
                        </a:rPr>
                        <a:t>↿⇂</a:t>
                      </a:r>
                      <a:r>
                        <a:rPr lang="en-GB" sz="3000">
                          <a:solidFill>
                            <a:schemeClr val="dk1"/>
                          </a:solidFill>
                        </a:rPr>
                        <a:t> </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rtl="0">
                        <a:spcBef>
                          <a:spcPts val="0"/>
                        </a:spcBef>
                        <a:buClr>
                          <a:schemeClr val="dk1"/>
                        </a:buClr>
                        <a:buSzPct val="36666"/>
                        <a:buFont typeface="Arial"/>
                        <a:buNone/>
                      </a:pPr>
                      <a:r>
                        <a:rPr lang="en-GB" sz="3000" u="sng">
                          <a:solidFill>
                            <a:schemeClr val="dk1"/>
                          </a:solidFill>
                        </a:rPr>
                        <a:t>↿</a:t>
                      </a:r>
                      <a:r>
                        <a:rPr lang="en-GB" sz="3000">
                          <a:solidFill>
                            <a:schemeClr val="dk1"/>
                          </a:solidFill>
                        </a:rPr>
                        <a:t> </a:t>
                      </a:r>
                      <a:r>
                        <a:rPr lang="en-GB" sz="3000" u="sng">
                          <a:solidFill>
                            <a:schemeClr val="dk1"/>
                          </a:solidFill>
                        </a:rPr>
                        <a:t>↿</a:t>
                      </a:r>
                      <a:r>
                        <a:rPr lang="en-GB" sz="3000">
                          <a:solidFill>
                            <a:schemeClr val="dk1"/>
                          </a:solidFill>
                        </a:rPr>
                        <a:t> </a:t>
                      </a:r>
                      <a:r>
                        <a:rPr lang="en-GB" sz="2000" b="1">
                          <a:solidFill>
                            <a:schemeClr val="dk1"/>
                          </a:solidFill>
                        </a:rPr>
                        <a:t>_</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r h="381000">
                <a:tc>
                  <a:txBody>
                    <a:bodyPr/>
                    <a:lstStyle/>
                    <a:p>
                      <a:pPr lvl="0" rtl="0">
                        <a:spcBef>
                          <a:spcPts val="0"/>
                        </a:spcBef>
                        <a:buClr>
                          <a:schemeClr val="dk1"/>
                        </a:buClr>
                        <a:buSzPct val="61111"/>
                        <a:buFont typeface="Arial"/>
                        <a:buNone/>
                      </a:pPr>
                      <a:r>
                        <a:rPr lang="en-GB" sz="1800">
                          <a:solidFill>
                            <a:schemeClr val="dk1"/>
                          </a:solidFill>
                        </a:rPr>
                        <a:t>1s</a:t>
                      </a:r>
                      <a:r>
                        <a:rPr lang="en-GB" sz="1800" baseline="30000">
                          <a:solidFill>
                            <a:schemeClr val="dk1"/>
                          </a:solidFill>
                        </a:rPr>
                        <a:t>2</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rtl="0">
                        <a:spcBef>
                          <a:spcPts val="0"/>
                        </a:spcBef>
                        <a:buClr>
                          <a:schemeClr val="dk1"/>
                        </a:buClr>
                        <a:buSzPct val="61111"/>
                        <a:buFont typeface="Arial"/>
                        <a:buNone/>
                      </a:pPr>
                      <a:r>
                        <a:rPr lang="en-GB" sz="1800">
                          <a:solidFill>
                            <a:schemeClr val="dk1"/>
                          </a:solidFill>
                        </a:rPr>
                        <a:t>2s</a:t>
                      </a:r>
                      <a:r>
                        <a:rPr lang="en-GB" sz="1800" baseline="30000">
                          <a:solidFill>
                            <a:schemeClr val="dk1"/>
                          </a:solidFill>
                        </a:rPr>
                        <a:t>2</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algn="ctr" rtl="0">
                        <a:spcBef>
                          <a:spcPts val="0"/>
                        </a:spcBef>
                        <a:buClr>
                          <a:schemeClr val="dk1"/>
                        </a:buClr>
                        <a:buSzPct val="61111"/>
                        <a:buFont typeface="Arial"/>
                        <a:buNone/>
                      </a:pPr>
                      <a:r>
                        <a:rPr lang="en-GB" sz="1800">
                          <a:solidFill>
                            <a:schemeClr val="dk1"/>
                          </a:solidFill>
                        </a:rPr>
                        <a:t>2p</a:t>
                      </a:r>
                      <a:r>
                        <a:rPr lang="en-GB" sz="1800" baseline="30000">
                          <a:solidFill>
                            <a:schemeClr val="dk1"/>
                          </a:solidFill>
                        </a:rPr>
                        <a:t>2</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pic>
        <p:nvPicPr>
          <p:cNvPr id="323" name="Shape 323" descr="hybridization-of--co2.png"/>
          <p:cNvPicPr preferRelativeResize="0"/>
          <p:nvPr/>
        </p:nvPicPr>
        <p:blipFill>
          <a:blip r:embed="rId4">
            <a:alphaModFix/>
          </a:blip>
          <a:stretch>
            <a:fillRect/>
          </a:stretch>
        </p:blipFill>
        <p:spPr>
          <a:xfrm>
            <a:off x="5691237" y="3040725"/>
            <a:ext cx="3305175" cy="1924050"/>
          </a:xfrm>
          <a:prstGeom prst="rect">
            <a:avLst/>
          </a:prstGeom>
          <a:noFill/>
          <a:ln>
            <a:noFill/>
          </a:ln>
        </p:spPr>
      </p:pic>
      <p:grpSp>
        <p:nvGrpSpPr>
          <p:cNvPr id="324" name="Shape 324"/>
          <p:cNvGrpSpPr/>
          <p:nvPr/>
        </p:nvGrpSpPr>
        <p:grpSpPr>
          <a:xfrm>
            <a:off x="3707500" y="1958150"/>
            <a:ext cx="2245500" cy="978250"/>
            <a:chOff x="3707500" y="1958150"/>
            <a:chExt cx="2245500" cy="978250"/>
          </a:xfrm>
        </p:grpSpPr>
        <p:cxnSp>
          <p:nvCxnSpPr>
            <p:cNvPr id="325" name="Shape 325"/>
            <p:cNvCxnSpPr/>
            <p:nvPr/>
          </p:nvCxnSpPr>
          <p:spPr>
            <a:xfrm rot="10800000" flipH="1">
              <a:off x="3707500" y="1958150"/>
              <a:ext cx="2245500" cy="731100"/>
            </a:xfrm>
            <a:prstGeom prst="straightConnector1">
              <a:avLst/>
            </a:prstGeom>
            <a:noFill/>
            <a:ln w="28575" cap="flat" cmpd="sng">
              <a:solidFill>
                <a:schemeClr val="dk2"/>
              </a:solidFill>
              <a:prstDash val="solid"/>
              <a:round/>
              <a:headEnd type="none" w="lg" len="lg"/>
              <a:tailEnd type="triangle" w="lg" len="lg"/>
            </a:ln>
          </p:spPr>
        </p:cxnSp>
        <p:sp>
          <p:nvSpPr>
            <p:cNvPr id="326" name="Shape 326"/>
            <p:cNvSpPr txBox="1"/>
            <p:nvPr/>
          </p:nvSpPr>
          <p:spPr>
            <a:xfrm>
              <a:off x="4543000" y="2532600"/>
              <a:ext cx="1018200" cy="403800"/>
            </a:xfrm>
            <a:prstGeom prst="rect">
              <a:avLst/>
            </a:prstGeom>
            <a:noFill/>
            <a:ln>
              <a:noFill/>
            </a:ln>
          </p:spPr>
          <p:txBody>
            <a:bodyPr lIns="91425" tIns="91425" rIns="91425" bIns="91425" anchor="t" anchorCtr="0">
              <a:noAutofit/>
            </a:bodyPr>
            <a:lstStyle/>
            <a:p>
              <a:pPr lvl="0">
                <a:spcBef>
                  <a:spcPts val="0"/>
                </a:spcBef>
                <a:buNone/>
              </a:pPr>
              <a:r>
                <a:rPr lang="en-GB" b="1"/>
                <a:t>Hybridize</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ctrTitle"/>
          </p:nvPr>
        </p:nvSpPr>
        <p:spPr>
          <a:xfrm>
            <a:off x="685800" y="1597818"/>
            <a:ext cx="7772400" cy="1102500"/>
          </a:xfrm>
          <a:prstGeom prst="rect">
            <a:avLst/>
          </a:prstGeom>
        </p:spPr>
        <p:txBody>
          <a:bodyPr lIns="91425" tIns="91425" rIns="91425" bIns="91425" anchor="ctr" anchorCtr="0">
            <a:noAutofit/>
          </a:bodyPr>
          <a:lstStyle/>
          <a:p>
            <a:pPr lvl="0">
              <a:spcBef>
                <a:spcPts val="0"/>
              </a:spcBef>
              <a:buNone/>
            </a:pPr>
            <a:endParaRPr/>
          </a:p>
        </p:txBody>
      </p:sp>
      <p:pic>
        <p:nvPicPr>
          <p:cNvPr id="332" name="Shape 332" descr="Carbon Hybridization.PNG"/>
          <p:cNvPicPr preferRelativeResize="0"/>
          <p:nvPr/>
        </p:nvPicPr>
        <p:blipFill>
          <a:blip r:embed="rId3">
            <a:alphaModFix/>
          </a:blip>
          <a:stretch>
            <a:fillRect/>
          </a:stretch>
        </p:blipFill>
        <p:spPr>
          <a:xfrm>
            <a:off x="52225" y="865750"/>
            <a:ext cx="5734050" cy="4038600"/>
          </a:xfrm>
          <a:prstGeom prst="rect">
            <a:avLst/>
          </a:prstGeom>
          <a:noFill/>
          <a:ln>
            <a:noFill/>
          </a:ln>
        </p:spPr>
      </p:pic>
      <p:pic>
        <p:nvPicPr>
          <p:cNvPr id="333" name="Shape 333" descr="Image result for ch4"/>
          <p:cNvPicPr preferRelativeResize="0"/>
          <p:nvPr/>
        </p:nvPicPr>
        <p:blipFill>
          <a:blip r:embed="rId4">
            <a:alphaModFix/>
          </a:blip>
          <a:stretch>
            <a:fillRect/>
          </a:stretch>
        </p:blipFill>
        <p:spPr>
          <a:xfrm>
            <a:off x="6044300" y="1316525"/>
            <a:ext cx="1383800" cy="1383800"/>
          </a:xfrm>
          <a:prstGeom prst="rect">
            <a:avLst/>
          </a:prstGeom>
          <a:noFill/>
          <a:ln>
            <a:noFill/>
          </a:ln>
        </p:spPr>
      </p:pic>
      <p:pic>
        <p:nvPicPr>
          <p:cNvPr id="334" name="Shape 334" descr="Image result for c2h4"/>
          <p:cNvPicPr preferRelativeResize="0"/>
          <p:nvPr/>
        </p:nvPicPr>
        <p:blipFill>
          <a:blip r:embed="rId5">
            <a:alphaModFix/>
          </a:blip>
          <a:stretch>
            <a:fillRect/>
          </a:stretch>
        </p:blipFill>
        <p:spPr>
          <a:xfrm>
            <a:off x="6090503" y="2700325"/>
            <a:ext cx="1291399" cy="1206000"/>
          </a:xfrm>
          <a:prstGeom prst="rect">
            <a:avLst/>
          </a:prstGeom>
          <a:noFill/>
          <a:ln>
            <a:noFill/>
          </a:ln>
        </p:spPr>
      </p:pic>
      <p:pic>
        <p:nvPicPr>
          <p:cNvPr id="335" name="Shape 335" descr="Image result for co2 lewis structure"/>
          <p:cNvPicPr preferRelativeResize="0"/>
          <p:nvPr/>
        </p:nvPicPr>
        <p:blipFill>
          <a:blip r:embed="rId6">
            <a:alphaModFix/>
          </a:blip>
          <a:stretch>
            <a:fillRect/>
          </a:stretch>
        </p:blipFill>
        <p:spPr>
          <a:xfrm>
            <a:off x="6044300" y="4177450"/>
            <a:ext cx="1958175" cy="6527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39"/>
        <p:cNvGrpSpPr/>
        <p:nvPr/>
      </p:nvGrpSpPr>
      <p:grpSpPr>
        <a:xfrm>
          <a:off x="0" y="0"/>
          <a:ext cx="0" cy="0"/>
          <a:chOff x="0" y="0"/>
          <a:chExt cx="0" cy="0"/>
        </a:xfrm>
      </p:grpSpPr>
      <p:sp>
        <p:nvSpPr>
          <p:cNvPr id="340" name="Shape 340"/>
          <p:cNvSpPr txBox="1">
            <a:spLocks noGrp="1"/>
          </p:cNvSpPr>
          <p:nvPr>
            <p:ph type="ctrTitle"/>
          </p:nvPr>
        </p:nvSpPr>
        <p:spPr>
          <a:xfrm>
            <a:off x="685800" y="1597818"/>
            <a:ext cx="7772400" cy="1102500"/>
          </a:xfrm>
          <a:prstGeom prst="rect">
            <a:avLst/>
          </a:prstGeom>
        </p:spPr>
        <p:txBody>
          <a:bodyPr lIns="91425" tIns="91425" rIns="91425" bIns="91425" anchor="ctr" anchorCtr="0">
            <a:noAutofit/>
          </a:bodyPr>
          <a:lstStyle/>
          <a:p>
            <a:pPr lvl="0">
              <a:spcBef>
                <a:spcPts val="0"/>
              </a:spcBef>
              <a:buNone/>
            </a:pPr>
            <a:endParaRPr/>
          </a:p>
        </p:txBody>
      </p:sp>
      <p:pic>
        <p:nvPicPr>
          <p:cNvPr id="341" name="Shape 341"/>
          <p:cNvPicPr preferRelativeResize="0"/>
          <p:nvPr/>
        </p:nvPicPr>
        <p:blipFill rotWithShape="1">
          <a:blip r:embed="rId3">
            <a:alphaModFix/>
          </a:blip>
          <a:srcRect t="980" b="40649"/>
          <a:stretch/>
        </p:blipFill>
        <p:spPr>
          <a:xfrm>
            <a:off x="325275" y="526300"/>
            <a:ext cx="4288250" cy="4160525"/>
          </a:xfrm>
          <a:prstGeom prst="rect">
            <a:avLst/>
          </a:prstGeom>
          <a:noFill/>
          <a:ln>
            <a:noFill/>
          </a:ln>
        </p:spPr>
      </p:pic>
      <p:pic>
        <p:nvPicPr>
          <p:cNvPr id="342" name="Shape 342"/>
          <p:cNvPicPr preferRelativeResize="0"/>
          <p:nvPr/>
        </p:nvPicPr>
        <p:blipFill rotWithShape="1">
          <a:blip r:embed="rId3">
            <a:alphaModFix/>
          </a:blip>
          <a:srcRect t="57944"/>
          <a:stretch/>
        </p:blipFill>
        <p:spPr>
          <a:xfrm>
            <a:off x="4661599" y="1236880"/>
            <a:ext cx="4385000" cy="306539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ctrTitle"/>
          </p:nvPr>
        </p:nvSpPr>
        <p:spPr>
          <a:xfrm>
            <a:off x="685800" y="1597818"/>
            <a:ext cx="7772400" cy="1102500"/>
          </a:xfrm>
          <a:prstGeom prst="rect">
            <a:avLst/>
          </a:prstGeom>
        </p:spPr>
        <p:txBody>
          <a:bodyPr lIns="91425" tIns="91425" rIns="91425" bIns="91425" anchor="ctr" anchorCtr="0">
            <a:noAutofit/>
          </a:bodyPr>
          <a:lstStyle/>
          <a:p>
            <a:pPr lvl="0">
              <a:spcBef>
                <a:spcPts val="0"/>
              </a:spcBef>
              <a:buNone/>
            </a:pPr>
            <a:endParaRPr/>
          </a:p>
        </p:txBody>
      </p:sp>
      <p:sp>
        <p:nvSpPr>
          <p:cNvPr id="348" name="Shape 348" descr="In this episode of Crash Course Chemistry, Hank discusses what Molecules actually look like and why, some quantum-mechanical three dimensional wave functions are explored, he touches on hybridization, and delves into sigma and pi bonds.  -- Table of Contents Molecules: Clumpy Globs... 0:18 Quantum-Mechanical Three-Dimensional Wave Functions 3:06 S &amp; P Orbital Hybridization 5:27 Sigma &amp; Pi Bonds 7:32 Hybridized Orbitals 5:52 -- Want to find Crash Course elsewhere on the internet? Facebook - http://www.facebook.com/YouTubeCrashCourse Twitter - http://www.twitter.com/TheCrashCourse Tumblr - http://thecrashcourse.tumblr.com  Support CrashCourse on Subbable: http://subbable.com/crashcourse" title="Orbitals: Crash Course Chemistry #25">
            <a:hlinkClick r:id="rId3"/>
          </p:cNvPr>
          <p:cNvSpPr/>
          <p:nvPr/>
        </p:nvSpPr>
        <p:spPr>
          <a:xfrm>
            <a:off x="2205425" y="832600"/>
            <a:ext cx="5566975" cy="4175225"/>
          </a:xfrm>
          <a:prstGeom prst="rect">
            <a:avLst/>
          </a:prstGeom>
          <a:blipFill>
            <a:blip r:embed="rId4">
              <a:alphaModFix/>
            </a:blip>
            <a:stretch>
              <a:fillRect/>
            </a:stretch>
          </a:blipFill>
          <a:ln>
            <a:noFill/>
          </a:ln>
        </p:spPr>
      </p:sp>
      <p:sp>
        <p:nvSpPr>
          <p:cNvPr id="349" name="Shape 349"/>
          <p:cNvSpPr txBox="1"/>
          <p:nvPr/>
        </p:nvSpPr>
        <p:spPr>
          <a:xfrm>
            <a:off x="220875" y="1071750"/>
            <a:ext cx="3000000" cy="3000000"/>
          </a:xfrm>
          <a:prstGeom prst="rect">
            <a:avLst/>
          </a:prstGeom>
          <a:noFill/>
          <a:ln>
            <a:noFill/>
          </a:ln>
        </p:spPr>
        <p:txBody>
          <a:bodyPr lIns="91425" tIns="91425" rIns="91425" bIns="91425" anchor="ctr" anchorCtr="0">
            <a:noAutofit/>
          </a:bodyPr>
          <a:lstStyle/>
          <a:p>
            <a:pPr marL="0" lvl="0" indent="-69850" rtl="0">
              <a:spcBef>
                <a:spcPts val="0"/>
              </a:spcBef>
              <a:buClr>
                <a:schemeClr val="dk1"/>
              </a:buClr>
              <a:buSzPct val="36666"/>
              <a:buFont typeface="Arial"/>
              <a:buNone/>
            </a:pPr>
            <a:r>
              <a:rPr lang="en-GB" sz="3000" b="1">
                <a:solidFill>
                  <a:schemeClr val="dk1"/>
                </a:solidFill>
              </a:rPr>
              <a:t>Wrap-up</a:t>
            </a:r>
          </a:p>
          <a:p>
            <a:pPr lvl="0" rtl="0">
              <a:spcBef>
                <a:spcPts val="0"/>
              </a:spcBef>
              <a:buNone/>
            </a:pPr>
            <a:r>
              <a:rPr lang="en-GB">
                <a:solidFill>
                  <a:srgbClr val="505050"/>
                </a:solidFill>
              </a:rPr>
              <a:t>(CrashCourse, 2013)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ctrTitle"/>
          </p:nvPr>
        </p:nvSpPr>
        <p:spPr>
          <a:xfrm>
            <a:off x="685800" y="1597818"/>
            <a:ext cx="7772400" cy="1102500"/>
          </a:xfrm>
          <a:prstGeom prst="rect">
            <a:avLst/>
          </a:prstGeom>
        </p:spPr>
        <p:txBody>
          <a:bodyPr lIns="91425" tIns="91425" rIns="91425" bIns="91425" anchor="ctr" anchorCtr="0">
            <a:noAutofit/>
          </a:bodyPr>
          <a:lstStyle/>
          <a:p>
            <a:pPr lvl="0" rtl="0">
              <a:spcBef>
                <a:spcPts val="0"/>
              </a:spcBef>
              <a:buNone/>
            </a:pPr>
            <a:endParaRPr/>
          </a:p>
        </p:txBody>
      </p:sp>
      <p:sp>
        <p:nvSpPr>
          <p:cNvPr id="355" name="Shape 355"/>
          <p:cNvSpPr txBox="1"/>
          <p:nvPr/>
        </p:nvSpPr>
        <p:spPr>
          <a:xfrm>
            <a:off x="220875" y="1071750"/>
            <a:ext cx="3000000" cy="3000000"/>
          </a:xfrm>
          <a:prstGeom prst="rect">
            <a:avLst/>
          </a:prstGeom>
          <a:noFill/>
          <a:ln>
            <a:noFill/>
          </a:ln>
        </p:spPr>
        <p:txBody>
          <a:bodyPr lIns="91425" tIns="91425" rIns="91425" bIns="91425" anchor="ctr" anchorCtr="0">
            <a:noAutofit/>
          </a:bodyPr>
          <a:lstStyle/>
          <a:p>
            <a:pPr marL="0" lvl="0" indent="-69850" rtl="0">
              <a:spcBef>
                <a:spcPts val="0"/>
              </a:spcBef>
              <a:buClr>
                <a:schemeClr val="dk1"/>
              </a:buClr>
              <a:buSzPct val="36666"/>
              <a:buFont typeface="Arial"/>
              <a:buNone/>
            </a:pPr>
            <a:r>
              <a:rPr lang="en-GB" sz="3000" b="1">
                <a:solidFill>
                  <a:schemeClr val="dk1"/>
                </a:solidFill>
              </a:rPr>
              <a:t>Wrap-up</a:t>
            </a:r>
          </a:p>
          <a:p>
            <a:pPr lvl="0" rtl="0">
              <a:spcBef>
                <a:spcPts val="0"/>
              </a:spcBef>
              <a:buNone/>
            </a:pPr>
            <a:endParaRPr/>
          </a:p>
        </p:txBody>
      </p:sp>
      <p:sp>
        <p:nvSpPr>
          <p:cNvPr id="356" name="Shape 356" descr="Nasty business this.  Once or twice the IB asked a question that needed the details presented here -- but more often than not a simple treatment is required." title="14.2 Explain hybridization as mixing of atomic orbitals making new orbitals [HL IB Chemistry]">
            <a:hlinkClick r:id="rId3"/>
          </p:cNvPr>
          <p:cNvSpPr/>
          <p:nvPr/>
        </p:nvSpPr>
        <p:spPr>
          <a:xfrm>
            <a:off x="2617850" y="995525"/>
            <a:ext cx="4893300" cy="3669975"/>
          </a:xfrm>
          <a:prstGeom prst="rect">
            <a:avLst/>
          </a:prstGeom>
          <a:blipFill>
            <a:blip r:embed="rId4">
              <a:alphaModFix/>
            </a:blip>
            <a:stretch>
              <a:fillRect/>
            </a:stretch>
          </a:blipFill>
          <a:ln>
            <a:noFill/>
          </a:ln>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5102525" y="2146225"/>
            <a:ext cx="3206100" cy="1908600"/>
          </a:xfrm>
          <a:prstGeom prst="rect">
            <a:avLst/>
          </a:prstGeom>
        </p:spPr>
        <p:txBody>
          <a:bodyPr lIns="91425" tIns="91425" rIns="91425" bIns="91425" anchor="t" anchorCtr="0">
            <a:noAutofit/>
          </a:bodyPr>
          <a:lstStyle/>
          <a:p>
            <a:pPr lvl="0" rtl="0">
              <a:spcBef>
                <a:spcPts val="0"/>
              </a:spcBef>
              <a:buNone/>
            </a:pPr>
            <a:r>
              <a:rPr lang="en-GB"/>
              <a:t>Practice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5090175" y="1973525"/>
            <a:ext cx="3206100" cy="1797600"/>
          </a:xfrm>
          <a:prstGeom prst="rect">
            <a:avLst/>
          </a:prstGeom>
        </p:spPr>
        <p:txBody>
          <a:bodyPr lIns="91425" tIns="91425" rIns="91425" bIns="91425" anchor="t" anchorCtr="0">
            <a:noAutofit/>
          </a:bodyPr>
          <a:lstStyle/>
          <a:p>
            <a:pPr lvl="0">
              <a:spcBef>
                <a:spcPts val="0"/>
              </a:spcBef>
              <a:buNone/>
            </a:pPr>
            <a:r>
              <a:rPr lang="en-GB"/>
              <a:t>Kahoot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ctrTitle"/>
          </p:nvPr>
        </p:nvSpPr>
        <p:spPr>
          <a:xfrm>
            <a:off x="78575" y="1079893"/>
            <a:ext cx="7772400" cy="1102500"/>
          </a:xfrm>
          <a:prstGeom prst="rect">
            <a:avLst/>
          </a:prstGeom>
        </p:spPr>
        <p:txBody>
          <a:bodyPr lIns="91425" tIns="91425" rIns="91425" bIns="91425" anchor="ctr" anchorCtr="0">
            <a:noAutofit/>
          </a:bodyPr>
          <a:lstStyle/>
          <a:p>
            <a:pPr lvl="0" rtl="0">
              <a:spcBef>
                <a:spcPts val="0"/>
              </a:spcBef>
              <a:buNone/>
            </a:pPr>
            <a:endParaRPr/>
          </a:p>
        </p:txBody>
      </p:sp>
      <p:sp>
        <p:nvSpPr>
          <p:cNvPr id="139" name="Shape 139"/>
          <p:cNvSpPr txBox="1">
            <a:spLocks noGrp="1"/>
          </p:cNvSpPr>
          <p:nvPr>
            <p:ph type="subTitle" idx="1"/>
          </p:nvPr>
        </p:nvSpPr>
        <p:spPr>
          <a:xfrm>
            <a:off x="0" y="39275"/>
            <a:ext cx="6400800" cy="1314600"/>
          </a:xfrm>
          <a:prstGeom prst="rect">
            <a:avLst/>
          </a:prstGeom>
        </p:spPr>
        <p:txBody>
          <a:bodyPr lIns="91425" tIns="91425" rIns="91425" bIns="91425" anchor="t" anchorCtr="0">
            <a:noAutofit/>
          </a:bodyPr>
          <a:lstStyle/>
          <a:p>
            <a:pPr marL="0" lvl="0" indent="0" rtl="0">
              <a:spcBef>
                <a:spcPts val="0"/>
              </a:spcBef>
              <a:buNone/>
            </a:pPr>
            <a:r>
              <a:rPr lang="en-GB">
                <a:solidFill>
                  <a:srgbClr val="FFFFFF"/>
                </a:solidFill>
              </a:rPr>
              <a:t>Review on VSEPR Theory</a:t>
            </a:r>
          </a:p>
        </p:txBody>
      </p:sp>
      <p:sp>
        <p:nvSpPr>
          <p:cNvPr id="140" name="Shape 140"/>
          <p:cNvSpPr txBox="1"/>
          <p:nvPr/>
        </p:nvSpPr>
        <p:spPr>
          <a:xfrm>
            <a:off x="375050" y="1276950"/>
            <a:ext cx="7476000" cy="464400"/>
          </a:xfrm>
          <a:prstGeom prst="rect">
            <a:avLst/>
          </a:prstGeom>
          <a:noFill/>
          <a:ln>
            <a:noFill/>
          </a:ln>
        </p:spPr>
        <p:txBody>
          <a:bodyPr lIns="91425" tIns="91425" rIns="91425" bIns="91425" anchor="t" anchorCtr="0">
            <a:noAutofit/>
          </a:bodyPr>
          <a:lstStyle/>
          <a:p>
            <a:pPr lvl="0" rtl="0">
              <a:spcBef>
                <a:spcPts val="0"/>
              </a:spcBef>
              <a:buClr>
                <a:schemeClr val="dk1"/>
              </a:buClr>
              <a:buSzPct val="91666"/>
              <a:buFont typeface="Arial"/>
              <a:buNone/>
            </a:pPr>
            <a:r>
              <a:rPr lang="en-GB" sz="1200">
                <a:solidFill>
                  <a:schemeClr val="dk1"/>
                </a:solidFill>
              </a:rPr>
              <a:t>Use the VSEPR model to predict the molecular geometry of </a:t>
            </a:r>
            <a:r>
              <a:rPr lang="en-GB" sz="1200" b="1">
                <a:solidFill>
                  <a:schemeClr val="dk1"/>
                </a:solidFill>
                <a:latin typeface="Times New Roman"/>
                <a:ea typeface="Times New Roman"/>
                <a:cs typeface="Times New Roman"/>
                <a:sym typeface="Times New Roman"/>
              </a:rPr>
              <a:t>(a) </a:t>
            </a:r>
            <a:r>
              <a:rPr lang="en-GB" sz="1200">
                <a:solidFill>
                  <a:schemeClr val="dk1"/>
                </a:solidFill>
              </a:rPr>
              <a:t>O</a:t>
            </a:r>
            <a:r>
              <a:rPr lang="en-GB" sz="800">
                <a:solidFill>
                  <a:schemeClr val="dk1"/>
                </a:solidFill>
              </a:rPr>
              <a:t>3</a:t>
            </a:r>
            <a:r>
              <a:rPr lang="en-GB" sz="1200">
                <a:solidFill>
                  <a:schemeClr val="dk1"/>
                </a:solidFill>
              </a:rPr>
              <a:t>, </a:t>
            </a:r>
            <a:r>
              <a:rPr lang="en-GB" sz="1200" b="1">
                <a:solidFill>
                  <a:schemeClr val="dk1"/>
                </a:solidFill>
                <a:latin typeface="Times New Roman"/>
                <a:ea typeface="Times New Roman"/>
                <a:cs typeface="Times New Roman"/>
                <a:sym typeface="Times New Roman"/>
              </a:rPr>
              <a:t>(b) </a:t>
            </a:r>
            <a:r>
              <a:rPr lang="en-GB" sz="1200">
                <a:solidFill>
                  <a:schemeClr val="dk1"/>
                </a:solidFill>
              </a:rPr>
              <a:t>SnCl</a:t>
            </a:r>
            <a:r>
              <a:rPr lang="en-GB" sz="800">
                <a:solidFill>
                  <a:schemeClr val="dk1"/>
                </a:solidFill>
              </a:rPr>
              <a:t>3–</a:t>
            </a:r>
            <a:r>
              <a:rPr lang="en-GB" sz="1200">
                <a:solidFill>
                  <a:schemeClr val="dk1"/>
                </a:solidFill>
              </a:rPr>
              <a:t>.</a:t>
            </a:r>
          </a:p>
          <a:p>
            <a:pPr lvl="0" rtl="0">
              <a:spcBef>
                <a:spcPts val="0"/>
              </a:spcBef>
              <a:buNone/>
            </a:pPr>
            <a:endParaRPr/>
          </a:p>
        </p:txBody>
      </p:sp>
      <p:pic>
        <p:nvPicPr>
          <p:cNvPr id="141" name="Shape 141"/>
          <p:cNvPicPr preferRelativeResize="0"/>
          <p:nvPr/>
        </p:nvPicPr>
        <p:blipFill>
          <a:blip r:embed="rId3">
            <a:alphaModFix/>
          </a:blip>
          <a:stretch>
            <a:fillRect/>
          </a:stretch>
        </p:blipFill>
        <p:spPr>
          <a:xfrm>
            <a:off x="205975" y="1670450"/>
            <a:ext cx="2771775" cy="342900"/>
          </a:xfrm>
          <a:prstGeom prst="rect">
            <a:avLst/>
          </a:prstGeom>
          <a:noFill/>
          <a:ln>
            <a:noFill/>
          </a:ln>
        </p:spPr>
      </p:pic>
      <p:pic>
        <p:nvPicPr>
          <p:cNvPr id="142" name="Shape 142"/>
          <p:cNvPicPr preferRelativeResize="0"/>
          <p:nvPr/>
        </p:nvPicPr>
        <p:blipFill>
          <a:blip r:embed="rId4">
            <a:alphaModFix/>
          </a:blip>
          <a:stretch>
            <a:fillRect/>
          </a:stretch>
        </p:blipFill>
        <p:spPr>
          <a:xfrm>
            <a:off x="143475" y="2286575"/>
            <a:ext cx="3676650" cy="1123950"/>
          </a:xfrm>
          <a:prstGeom prst="rect">
            <a:avLst/>
          </a:prstGeom>
          <a:noFill/>
          <a:ln>
            <a:noFill/>
          </a:ln>
        </p:spPr>
      </p:pic>
      <p:sp>
        <p:nvSpPr>
          <p:cNvPr id="143" name="Shape 143"/>
          <p:cNvSpPr txBox="1"/>
          <p:nvPr/>
        </p:nvSpPr>
        <p:spPr>
          <a:xfrm>
            <a:off x="78575" y="3696900"/>
            <a:ext cx="4029000" cy="4644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GB" sz="1200" i="1">
                <a:solidFill>
                  <a:schemeClr val="dk1"/>
                </a:solidFill>
              </a:rPr>
              <a:t>a double bond counts as a single electron domain.</a:t>
            </a:r>
          </a:p>
        </p:txBody>
      </p:sp>
      <p:pic>
        <p:nvPicPr>
          <p:cNvPr id="144" name="Shape 144"/>
          <p:cNvPicPr preferRelativeResize="0"/>
          <p:nvPr/>
        </p:nvPicPr>
        <p:blipFill>
          <a:blip r:embed="rId5">
            <a:alphaModFix/>
          </a:blip>
          <a:stretch>
            <a:fillRect/>
          </a:stretch>
        </p:blipFill>
        <p:spPr>
          <a:xfrm>
            <a:off x="5519125" y="1670450"/>
            <a:ext cx="1647825" cy="866775"/>
          </a:xfrm>
          <a:prstGeom prst="rect">
            <a:avLst/>
          </a:prstGeom>
          <a:noFill/>
          <a:ln>
            <a:noFill/>
          </a:ln>
        </p:spPr>
      </p:pic>
      <p:pic>
        <p:nvPicPr>
          <p:cNvPr id="145" name="Shape 145"/>
          <p:cNvPicPr preferRelativeResize="0"/>
          <p:nvPr/>
        </p:nvPicPr>
        <p:blipFill>
          <a:blip r:embed="rId6">
            <a:alphaModFix/>
          </a:blip>
          <a:stretch>
            <a:fillRect/>
          </a:stretch>
        </p:blipFill>
        <p:spPr>
          <a:xfrm>
            <a:off x="4626175" y="2706300"/>
            <a:ext cx="4238625" cy="1390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gtEl>
                                        <p:attrNameLst>
                                          <p:attrName>style.visibility</p:attrName>
                                        </p:attrNameLst>
                                      </p:cBhvr>
                                      <p:to>
                                        <p:strVal val="visible"/>
                                      </p:to>
                                    </p:set>
                                    <p:animEffect transition="in" filter="fade">
                                      <p:cBhvr>
                                        <p:cTn id="12" dur="1000"/>
                                        <p:tgtEl>
                                          <p:spTgt spid="1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fade">
                                      <p:cBhvr>
                                        <p:cTn id="17" dur="1000"/>
                                        <p:tgtEl>
                                          <p:spTgt spid="1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
                                        </p:tgtEl>
                                        <p:attrNameLst>
                                          <p:attrName>style.visibility</p:attrName>
                                        </p:attrNameLst>
                                      </p:cBhvr>
                                      <p:to>
                                        <p:strVal val="visible"/>
                                      </p:to>
                                    </p:set>
                                    <p:animEffect transition="in" filter="fade">
                                      <p:cBhvr>
                                        <p:cTn id="22" dur="1000"/>
                                        <p:tgtEl>
                                          <p:spTgt spid="1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4"/>
                                        </p:tgtEl>
                                        <p:attrNameLst>
                                          <p:attrName>style.visibility</p:attrName>
                                        </p:attrNameLst>
                                      </p:cBhvr>
                                      <p:to>
                                        <p:strVal val="visible"/>
                                      </p:to>
                                    </p:set>
                                    <p:animEffect transition="in" filter="fade">
                                      <p:cBhvr>
                                        <p:cTn id="27" dur="1000"/>
                                        <p:tgtEl>
                                          <p:spTgt spid="1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5"/>
                                        </p:tgtEl>
                                        <p:attrNameLst>
                                          <p:attrName>style.visibility</p:attrName>
                                        </p:attrNameLst>
                                      </p:cBhvr>
                                      <p:to>
                                        <p:strVal val="visible"/>
                                      </p:to>
                                    </p:set>
                                    <p:animEffect transition="in" filter="fade">
                                      <p:cBhvr>
                                        <p:cTn id="32"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p:nvPr/>
        </p:nvSpPr>
        <p:spPr>
          <a:xfrm>
            <a:off x="468700" y="875750"/>
            <a:ext cx="8264100" cy="3108300"/>
          </a:xfrm>
          <a:prstGeom prst="rect">
            <a:avLst/>
          </a:prstGeom>
          <a:noFill/>
          <a:ln>
            <a:noFill/>
          </a:ln>
        </p:spPr>
        <p:txBody>
          <a:bodyPr lIns="91425" tIns="91425" rIns="91425" bIns="91425" anchor="t" anchorCtr="0">
            <a:noAutofit/>
          </a:bodyPr>
          <a:lstStyle/>
          <a:p>
            <a:pPr lvl="0">
              <a:lnSpc>
                <a:spcPct val="150000"/>
              </a:lnSpc>
              <a:spcBef>
                <a:spcPts val="0"/>
              </a:spcBef>
              <a:buNone/>
            </a:pPr>
            <a:r>
              <a:rPr lang="en-GB" sz="2400" b="1"/>
              <a:t>True or False</a:t>
            </a:r>
          </a:p>
          <a:p>
            <a:pPr marL="457200" lvl="0" indent="-342900">
              <a:lnSpc>
                <a:spcPct val="150000"/>
              </a:lnSpc>
              <a:spcBef>
                <a:spcPts val="0"/>
              </a:spcBef>
              <a:buSzPct val="100000"/>
              <a:buChar char="●"/>
            </a:pPr>
            <a:r>
              <a:rPr lang="en-GB" sz="1800"/>
              <a:t>Sigma bonds restricts rotation atoms around the </a:t>
            </a:r>
            <a:r>
              <a:rPr lang="en-GB" sz="1800">
                <a:solidFill>
                  <a:schemeClr val="dk1"/>
                </a:solidFill>
              </a:rPr>
              <a:t>bond axis.</a:t>
            </a:r>
          </a:p>
          <a:p>
            <a:pPr marL="457200" lvl="0" indent="-342900" rtl="0">
              <a:lnSpc>
                <a:spcPct val="150000"/>
              </a:lnSpc>
              <a:spcBef>
                <a:spcPts val="0"/>
              </a:spcBef>
              <a:buSzPct val="100000"/>
              <a:buChar char="●"/>
            </a:pPr>
            <a:r>
              <a:rPr lang="en-GB" sz="1800"/>
              <a:t>Formation of Pi bonds results in higher electron density above and below the bond axis.</a:t>
            </a:r>
          </a:p>
          <a:p>
            <a:pPr marL="457200" lvl="0" indent="-342900" rtl="0">
              <a:lnSpc>
                <a:spcPct val="150000"/>
              </a:lnSpc>
              <a:spcBef>
                <a:spcPts val="0"/>
              </a:spcBef>
              <a:buSzPct val="100000"/>
              <a:buChar char="●"/>
            </a:pPr>
            <a:r>
              <a:rPr lang="en-GB" sz="1800"/>
              <a:t>Each bond is associated with two overlapped orbitals</a:t>
            </a:r>
          </a:p>
          <a:p>
            <a:pPr marL="457200" lvl="0" indent="-342900">
              <a:lnSpc>
                <a:spcPct val="150000"/>
              </a:lnSpc>
              <a:spcBef>
                <a:spcPts val="0"/>
              </a:spcBef>
              <a:buSzPct val="100000"/>
              <a:buChar char="●"/>
            </a:pPr>
            <a:r>
              <a:rPr lang="en-GB" sz="1800">
                <a:solidFill>
                  <a:schemeClr val="dk1"/>
                </a:solidFill>
              </a:rPr>
              <a:t>Overlapping </a:t>
            </a:r>
            <a:r>
              <a:rPr lang="en-GB" sz="1800"/>
              <a:t>orbitals always have the same spin number</a:t>
            </a:r>
          </a:p>
        </p:txBody>
      </p:sp>
      <p:sp>
        <p:nvSpPr>
          <p:cNvPr id="372" name="Shape 372"/>
          <p:cNvSpPr txBox="1"/>
          <p:nvPr/>
        </p:nvSpPr>
        <p:spPr>
          <a:xfrm>
            <a:off x="468700" y="4526775"/>
            <a:ext cx="4132200" cy="431700"/>
          </a:xfrm>
          <a:prstGeom prst="rect">
            <a:avLst/>
          </a:prstGeom>
          <a:noFill/>
          <a:ln>
            <a:noFill/>
          </a:ln>
        </p:spPr>
        <p:txBody>
          <a:bodyPr lIns="91425" tIns="91425" rIns="91425" bIns="91425" anchor="t" anchorCtr="0">
            <a:noAutofit/>
          </a:bodyPr>
          <a:lstStyle/>
          <a:p>
            <a:pPr lvl="0">
              <a:spcBef>
                <a:spcPts val="0"/>
              </a:spcBef>
              <a:buNone/>
            </a:pPr>
            <a:r>
              <a:rPr lang="en-GB" sz="2400" b="1"/>
              <a:t>ANS:  F	T	F	F</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p:nvPr/>
        </p:nvSpPr>
        <p:spPr>
          <a:xfrm>
            <a:off x="468700" y="1024900"/>
            <a:ext cx="6919500" cy="2959200"/>
          </a:xfrm>
          <a:prstGeom prst="rect">
            <a:avLst/>
          </a:prstGeom>
          <a:noFill/>
          <a:ln>
            <a:noFill/>
          </a:ln>
        </p:spPr>
        <p:txBody>
          <a:bodyPr lIns="91425" tIns="91425" rIns="91425" bIns="91425" anchor="t" anchorCtr="0">
            <a:noAutofit/>
          </a:bodyPr>
          <a:lstStyle/>
          <a:p>
            <a:pPr lvl="0" rtl="0">
              <a:lnSpc>
                <a:spcPct val="150000"/>
              </a:lnSpc>
              <a:spcBef>
                <a:spcPts val="0"/>
              </a:spcBef>
              <a:buNone/>
            </a:pPr>
            <a:r>
              <a:rPr lang="en-GB" sz="2400" b="1"/>
              <a:t>How many sigma and pi bonds are in there?</a:t>
            </a:r>
          </a:p>
          <a:p>
            <a:pPr marL="457200" lvl="0" indent="-342900" rtl="0">
              <a:lnSpc>
                <a:spcPct val="150000"/>
              </a:lnSpc>
              <a:spcBef>
                <a:spcPts val="0"/>
              </a:spcBef>
              <a:buSzPct val="100000"/>
              <a:buAutoNum type="arabicPeriod"/>
            </a:pPr>
            <a:r>
              <a:rPr lang="en-GB" sz="1800"/>
              <a:t>SO</a:t>
            </a:r>
            <a:r>
              <a:rPr lang="en-GB"/>
              <a:t>3</a:t>
            </a:r>
          </a:p>
          <a:p>
            <a:pPr marL="457200" lvl="0" indent="-228600" rtl="0">
              <a:lnSpc>
                <a:spcPct val="150000"/>
              </a:lnSpc>
              <a:spcBef>
                <a:spcPts val="0"/>
              </a:spcBef>
              <a:buAutoNum type="arabicPeriod"/>
            </a:pPr>
            <a:r>
              <a:rPr lang="en-GB" sz="1800">
                <a:solidFill>
                  <a:schemeClr val="dk1"/>
                </a:solidFill>
              </a:rPr>
              <a:t>[SO</a:t>
            </a:r>
            <a:r>
              <a:rPr lang="en-GB">
                <a:solidFill>
                  <a:schemeClr val="dk1"/>
                </a:solidFill>
              </a:rPr>
              <a:t>3</a:t>
            </a:r>
            <a:r>
              <a:rPr lang="en-GB" sz="1800">
                <a:solidFill>
                  <a:schemeClr val="dk1"/>
                </a:solidFill>
              </a:rPr>
              <a:t>]</a:t>
            </a:r>
            <a:r>
              <a:rPr lang="en-GB">
                <a:solidFill>
                  <a:schemeClr val="dk1"/>
                </a:solidFill>
              </a:rPr>
              <a:t>2</a:t>
            </a:r>
            <a:r>
              <a:rPr lang="en-GB" sz="1800">
                <a:solidFill>
                  <a:schemeClr val="dk1"/>
                </a:solidFill>
              </a:rPr>
              <a:t>-</a:t>
            </a:r>
          </a:p>
          <a:p>
            <a:pPr marL="457200" lvl="0" indent="-342900" rtl="0">
              <a:lnSpc>
                <a:spcPct val="150000"/>
              </a:lnSpc>
              <a:spcBef>
                <a:spcPts val="0"/>
              </a:spcBef>
              <a:buSzPct val="100000"/>
              <a:buAutoNum type="arabicPeriod"/>
            </a:pPr>
            <a:r>
              <a:rPr lang="en-GB" sz="1800">
                <a:solidFill>
                  <a:schemeClr val="dk1"/>
                </a:solidFill>
              </a:rPr>
              <a:t>[SO</a:t>
            </a:r>
            <a:r>
              <a:rPr lang="en-GB">
                <a:solidFill>
                  <a:schemeClr val="dk1"/>
                </a:solidFill>
              </a:rPr>
              <a:t>4</a:t>
            </a:r>
            <a:r>
              <a:rPr lang="en-GB" sz="1800">
                <a:solidFill>
                  <a:schemeClr val="dk1"/>
                </a:solidFill>
              </a:rPr>
              <a:t>]</a:t>
            </a:r>
            <a:r>
              <a:rPr lang="en-GB"/>
              <a:t>2-</a:t>
            </a:r>
          </a:p>
          <a:p>
            <a:pPr marL="457200" lvl="0" indent="-342900" rtl="0">
              <a:lnSpc>
                <a:spcPct val="150000"/>
              </a:lnSpc>
              <a:spcBef>
                <a:spcPts val="0"/>
              </a:spcBef>
              <a:buSzPct val="100000"/>
              <a:buAutoNum type="arabicPeriod"/>
            </a:pPr>
            <a:r>
              <a:rPr lang="en-GB" sz="1800"/>
              <a:t>CH</a:t>
            </a:r>
            <a:r>
              <a:rPr lang="en-GB"/>
              <a:t>3</a:t>
            </a:r>
            <a:r>
              <a:rPr lang="en-GB" sz="1800"/>
              <a:t>COOH</a:t>
            </a:r>
          </a:p>
          <a:p>
            <a:pPr lvl="0" rtl="0">
              <a:lnSpc>
                <a:spcPct val="150000"/>
              </a:lnSpc>
              <a:spcBef>
                <a:spcPts val="0"/>
              </a:spcBef>
              <a:buNone/>
            </a:pPr>
            <a:endParaRPr sz="18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Shape 382"/>
          <p:cNvPicPr preferRelativeResize="0"/>
          <p:nvPr/>
        </p:nvPicPr>
        <p:blipFill>
          <a:blip r:embed="rId3">
            <a:alphaModFix/>
          </a:blip>
          <a:stretch>
            <a:fillRect/>
          </a:stretch>
        </p:blipFill>
        <p:spPr>
          <a:xfrm>
            <a:off x="4462800" y="2820025"/>
            <a:ext cx="2895600" cy="1981200"/>
          </a:xfrm>
          <a:prstGeom prst="rect">
            <a:avLst/>
          </a:prstGeom>
          <a:noFill/>
          <a:ln>
            <a:noFill/>
          </a:ln>
        </p:spPr>
      </p:pic>
      <p:pic>
        <p:nvPicPr>
          <p:cNvPr id="383" name="Shape 383"/>
          <p:cNvPicPr preferRelativeResize="0"/>
          <p:nvPr/>
        </p:nvPicPr>
        <p:blipFill>
          <a:blip r:embed="rId4">
            <a:alphaModFix/>
          </a:blip>
          <a:stretch>
            <a:fillRect/>
          </a:stretch>
        </p:blipFill>
        <p:spPr>
          <a:xfrm>
            <a:off x="0" y="0"/>
            <a:ext cx="4462797" cy="2582150"/>
          </a:xfrm>
          <a:prstGeom prst="rect">
            <a:avLst/>
          </a:prstGeom>
          <a:noFill/>
          <a:ln>
            <a:noFill/>
          </a:ln>
        </p:spPr>
      </p:pic>
      <p:pic>
        <p:nvPicPr>
          <p:cNvPr id="384" name="Shape 384"/>
          <p:cNvPicPr preferRelativeResize="0"/>
          <p:nvPr/>
        </p:nvPicPr>
        <p:blipFill>
          <a:blip r:embed="rId5">
            <a:alphaModFix/>
          </a:blip>
          <a:stretch>
            <a:fillRect/>
          </a:stretch>
        </p:blipFill>
        <p:spPr>
          <a:xfrm>
            <a:off x="0" y="2453325"/>
            <a:ext cx="4524384" cy="2714624"/>
          </a:xfrm>
          <a:prstGeom prst="rect">
            <a:avLst/>
          </a:prstGeom>
          <a:noFill/>
          <a:ln>
            <a:noFill/>
          </a:ln>
        </p:spPr>
      </p:pic>
      <p:pic>
        <p:nvPicPr>
          <p:cNvPr id="385" name="Shape 385"/>
          <p:cNvPicPr preferRelativeResize="0"/>
          <p:nvPr/>
        </p:nvPicPr>
        <p:blipFill>
          <a:blip r:embed="rId6">
            <a:alphaModFix/>
          </a:blip>
          <a:stretch>
            <a:fillRect/>
          </a:stretch>
        </p:blipFill>
        <p:spPr>
          <a:xfrm>
            <a:off x="4324350" y="-12"/>
            <a:ext cx="4819650" cy="2714625"/>
          </a:xfrm>
          <a:prstGeom prst="rect">
            <a:avLst/>
          </a:prstGeom>
          <a:noFill/>
          <a:ln>
            <a:noFill/>
          </a:ln>
        </p:spPr>
      </p:pic>
      <p:sp>
        <p:nvSpPr>
          <p:cNvPr id="386" name="Shape 386"/>
          <p:cNvSpPr txBox="1"/>
          <p:nvPr/>
        </p:nvSpPr>
        <p:spPr>
          <a:xfrm>
            <a:off x="7217250" y="2820025"/>
            <a:ext cx="2185800" cy="1981200"/>
          </a:xfrm>
          <a:prstGeom prst="rect">
            <a:avLst/>
          </a:prstGeom>
          <a:noFill/>
          <a:ln>
            <a:noFill/>
          </a:ln>
        </p:spPr>
        <p:txBody>
          <a:bodyPr lIns="91425" tIns="91425" rIns="91425" bIns="91425" anchor="t" anchorCtr="0">
            <a:noAutofit/>
          </a:bodyPr>
          <a:lstStyle/>
          <a:p>
            <a:pPr lvl="0" rtl="0">
              <a:spcBef>
                <a:spcPts val="0"/>
              </a:spcBef>
              <a:buNone/>
            </a:pPr>
            <a:r>
              <a:rPr lang="en-GB" sz="2400" i="1"/>
              <a:t>ANS:  </a:t>
            </a:r>
          </a:p>
          <a:p>
            <a:pPr marL="457200" lvl="0" indent="-381000" rtl="0">
              <a:spcBef>
                <a:spcPts val="0"/>
              </a:spcBef>
              <a:buSzPct val="100000"/>
              <a:buAutoNum type="arabicPeriod"/>
            </a:pPr>
            <a:r>
              <a:rPr lang="en-GB" sz="2400" i="1">
                <a:solidFill>
                  <a:schemeClr val="dk1"/>
                </a:solidFill>
              </a:rPr>
              <a:t>3σ3π</a:t>
            </a:r>
          </a:p>
          <a:p>
            <a:pPr marL="457200" lvl="0" indent="-381000" rtl="0">
              <a:spcBef>
                <a:spcPts val="0"/>
              </a:spcBef>
              <a:buSzPct val="100000"/>
              <a:buAutoNum type="arabicPeriod"/>
            </a:pPr>
            <a:r>
              <a:rPr lang="en-GB" sz="2400" i="1"/>
              <a:t>3σ1π</a:t>
            </a:r>
          </a:p>
          <a:p>
            <a:pPr marL="457200" lvl="0" indent="-381000" rtl="0">
              <a:spcBef>
                <a:spcPts val="0"/>
              </a:spcBef>
              <a:buSzPct val="100000"/>
              <a:buAutoNum type="arabicPeriod"/>
            </a:pPr>
            <a:r>
              <a:rPr lang="en-GB" sz="2400" i="1"/>
              <a:t>4σ</a:t>
            </a:r>
            <a:r>
              <a:rPr lang="en-GB" sz="2400" i="1">
                <a:solidFill>
                  <a:schemeClr val="dk1"/>
                </a:solidFill>
              </a:rPr>
              <a:t>2π</a:t>
            </a:r>
          </a:p>
          <a:p>
            <a:pPr marL="457200" lvl="0" indent="-381000" rtl="0">
              <a:spcBef>
                <a:spcPts val="0"/>
              </a:spcBef>
              <a:buSzPct val="100000"/>
              <a:buAutoNum type="arabicPeriod"/>
            </a:pPr>
            <a:r>
              <a:rPr lang="en-GB" sz="2400" i="1"/>
              <a:t>7σ1π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10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p:nvPr/>
        </p:nvSpPr>
        <p:spPr>
          <a:xfrm>
            <a:off x="468700" y="875750"/>
            <a:ext cx="3738300" cy="3651000"/>
          </a:xfrm>
          <a:prstGeom prst="rect">
            <a:avLst/>
          </a:prstGeom>
          <a:noFill/>
          <a:ln>
            <a:noFill/>
          </a:ln>
        </p:spPr>
        <p:txBody>
          <a:bodyPr lIns="91425" tIns="91425" rIns="91425" bIns="91425" anchor="t" anchorCtr="0">
            <a:noAutofit/>
          </a:bodyPr>
          <a:lstStyle/>
          <a:p>
            <a:pPr lvl="0" rtl="0">
              <a:lnSpc>
                <a:spcPct val="150000"/>
              </a:lnSpc>
              <a:spcBef>
                <a:spcPts val="0"/>
              </a:spcBef>
              <a:buNone/>
            </a:pPr>
            <a:r>
              <a:rPr lang="en-GB" sz="2400" b="1"/>
              <a:t>Matching</a:t>
            </a:r>
          </a:p>
          <a:p>
            <a:pPr marL="457200" lvl="0" indent="-342900" rtl="0">
              <a:lnSpc>
                <a:spcPct val="150000"/>
              </a:lnSpc>
              <a:spcBef>
                <a:spcPts val="0"/>
              </a:spcBef>
              <a:buSzPct val="100000"/>
              <a:buAutoNum type="arabicPeriod"/>
            </a:pPr>
            <a:r>
              <a:rPr lang="en-GB" sz="1800"/>
              <a:t>Eth</a:t>
            </a:r>
            <a:r>
              <a:rPr lang="en-GB" sz="1800" b="1" u="sng"/>
              <a:t>y</a:t>
            </a:r>
            <a:r>
              <a:rPr lang="en-GB" sz="1800"/>
              <a:t>ne</a:t>
            </a:r>
          </a:p>
          <a:p>
            <a:pPr marL="457200" lvl="0" indent="-342900" rtl="0">
              <a:lnSpc>
                <a:spcPct val="150000"/>
              </a:lnSpc>
              <a:spcBef>
                <a:spcPts val="0"/>
              </a:spcBef>
              <a:buSzPct val="100000"/>
              <a:buAutoNum type="arabicPeriod"/>
            </a:pPr>
            <a:r>
              <a:rPr lang="en-GB" sz="1800"/>
              <a:t>Eth</a:t>
            </a:r>
            <a:r>
              <a:rPr lang="en-GB" sz="1800" b="1" u="sng"/>
              <a:t>a</a:t>
            </a:r>
            <a:r>
              <a:rPr lang="en-GB" sz="1800"/>
              <a:t>ne</a:t>
            </a:r>
          </a:p>
          <a:p>
            <a:pPr marL="457200" lvl="0" indent="-342900" rtl="0">
              <a:lnSpc>
                <a:spcPct val="150000"/>
              </a:lnSpc>
              <a:spcBef>
                <a:spcPts val="0"/>
              </a:spcBef>
              <a:buSzPct val="100000"/>
              <a:buAutoNum type="arabicPeriod"/>
            </a:pPr>
            <a:r>
              <a:rPr lang="en-GB" sz="1800"/>
              <a:t>Eth</a:t>
            </a:r>
            <a:r>
              <a:rPr lang="en-GB" sz="1800" b="1" u="sng"/>
              <a:t>e</a:t>
            </a:r>
            <a:r>
              <a:rPr lang="en-GB" sz="1800"/>
              <a:t>ne</a:t>
            </a:r>
          </a:p>
        </p:txBody>
      </p:sp>
      <p:sp>
        <p:nvSpPr>
          <p:cNvPr id="392" name="Shape 392"/>
          <p:cNvSpPr txBox="1"/>
          <p:nvPr/>
        </p:nvSpPr>
        <p:spPr>
          <a:xfrm>
            <a:off x="468700" y="4526775"/>
            <a:ext cx="4132200" cy="431700"/>
          </a:xfrm>
          <a:prstGeom prst="rect">
            <a:avLst/>
          </a:prstGeom>
          <a:noFill/>
          <a:ln>
            <a:noFill/>
          </a:ln>
        </p:spPr>
        <p:txBody>
          <a:bodyPr lIns="91425" tIns="91425" rIns="91425" bIns="91425" anchor="t" anchorCtr="0">
            <a:noAutofit/>
          </a:bodyPr>
          <a:lstStyle/>
          <a:p>
            <a:pPr lvl="0" rtl="0">
              <a:spcBef>
                <a:spcPts val="0"/>
              </a:spcBef>
              <a:buNone/>
            </a:pPr>
            <a:r>
              <a:rPr lang="en-GB" sz="2400" b="1"/>
              <a:t>ANS:  1c 2a 3b</a:t>
            </a:r>
          </a:p>
        </p:txBody>
      </p:sp>
      <p:pic>
        <p:nvPicPr>
          <p:cNvPr id="393" name="Shape 393"/>
          <p:cNvPicPr preferRelativeResize="0"/>
          <p:nvPr/>
        </p:nvPicPr>
        <p:blipFill rotWithShape="1">
          <a:blip r:embed="rId3">
            <a:alphaModFix/>
          </a:blip>
          <a:srcRect l="45148" t="35000" r="29484" b="36583"/>
          <a:stretch/>
        </p:blipFill>
        <p:spPr>
          <a:xfrm>
            <a:off x="4447238" y="1964374"/>
            <a:ext cx="1942873" cy="1741173"/>
          </a:xfrm>
          <a:prstGeom prst="rect">
            <a:avLst/>
          </a:prstGeom>
          <a:noFill/>
          <a:ln>
            <a:noFill/>
          </a:ln>
        </p:spPr>
      </p:pic>
      <p:grpSp>
        <p:nvGrpSpPr>
          <p:cNvPr id="394" name="Shape 394"/>
          <p:cNvGrpSpPr/>
          <p:nvPr/>
        </p:nvGrpSpPr>
        <p:grpSpPr>
          <a:xfrm>
            <a:off x="6967483" y="2055406"/>
            <a:ext cx="2018043" cy="1559110"/>
            <a:chOff x="2967800" y="2843025"/>
            <a:chExt cx="2860850" cy="2210250"/>
          </a:xfrm>
        </p:grpSpPr>
        <p:pic>
          <p:nvPicPr>
            <p:cNvPr id="395" name="Shape 395"/>
            <p:cNvPicPr preferRelativeResize="0"/>
            <p:nvPr/>
          </p:nvPicPr>
          <p:blipFill rotWithShape="1">
            <a:blip r:embed="rId4">
              <a:alphaModFix/>
            </a:blip>
            <a:srcRect l="26609" t="55270" r="31677" b="1757"/>
            <a:stretch/>
          </p:blipFill>
          <p:spPr>
            <a:xfrm>
              <a:off x="2967800" y="2843025"/>
              <a:ext cx="2860850" cy="2210250"/>
            </a:xfrm>
            <a:prstGeom prst="rect">
              <a:avLst/>
            </a:prstGeom>
            <a:noFill/>
            <a:ln>
              <a:noFill/>
            </a:ln>
          </p:spPr>
        </p:pic>
        <p:sp>
          <p:nvSpPr>
            <p:cNvPr id="396" name="Shape 396"/>
            <p:cNvSpPr/>
            <p:nvPr/>
          </p:nvSpPr>
          <p:spPr>
            <a:xfrm>
              <a:off x="5374100" y="4010525"/>
              <a:ext cx="383100" cy="285300"/>
            </a:xfrm>
            <a:prstGeom prst="rect">
              <a:avLst/>
            </a:prstGeom>
            <a:solidFill>
              <a:srgbClr val="669999"/>
            </a:solidFill>
            <a:ln>
              <a:noFill/>
            </a:ln>
          </p:spPr>
          <p:txBody>
            <a:bodyPr lIns="91425" tIns="91425" rIns="91425" bIns="91425" anchor="ctr" anchorCtr="0">
              <a:noAutofit/>
            </a:bodyPr>
            <a:lstStyle/>
            <a:p>
              <a:pPr lvl="0">
                <a:spcBef>
                  <a:spcPts val="0"/>
                </a:spcBef>
                <a:buNone/>
              </a:pPr>
              <a:endParaRPr/>
            </a:p>
          </p:txBody>
        </p:sp>
        <p:sp>
          <p:nvSpPr>
            <p:cNvPr id="397" name="Shape 397"/>
            <p:cNvSpPr/>
            <p:nvPr/>
          </p:nvSpPr>
          <p:spPr>
            <a:xfrm>
              <a:off x="3111275" y="3286525"/>
              <a:ext cx="383100" cy="285300"/>
            </a:xfrm>
            <a:prstGeom prst="rect">
              <a:avLst/>
            </a:prstGeom>
            <a:solidFill>
              <a:srgbClr val="669999"/>
            </a:solidFill>
            <a:ln>
              <a:noFill/>
            </a:ln>
          </p:spPr>
          <p:txBody>
            <a:bodyPr lIns="91425" tIns="91425" rIns="91425" bIns="91425" anchor="ctr" anchorCtr="0">
              <a:noAutofit/>
            </a:bodyPr>
            <a:lstStyle/>
            <a:p>
              <a:pPr lvl="0" rtl="0">
                <a:spcBef>
                  <a:spcPts val="0"/>
                </a:spcBef>
                <a:buNone/>
              </a:pPr>
              <a:endParaRPr/>
            </a:p>
          </p:txBody>
        </p:sp>
      </p:grpSp>
      <p:pic>
        <p:nvPicPr>
          <p:cNvPr id="398" name="Shape 398"/>
          <p:cNvPicPr preferRelativeResize="0"/>
          <p:nvPr/>
        </p:nvPicPr>
        <p:blipFill rotWithShape="1">
          <a:blip r:embed="rId5">
            <a:alphaModFix/>
          </a:blip>
          <a:srcRect l="54782" t="59570" r="25464" b="23102"/>
          <a:stretch/>
        </p:blipFill>
        <p:spPr>
          <a:xfrm>
            <a:off x="2344349" y="2168775"/>
            <a:ext cx="1862649" cy="122541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p:nvPr/>
        </p:nvSpPr>
        <p:spPr>
          <a:xfrm>
            <a:off x="468700" y="875750"/>
            <a:ext cx="3945000" cy="3651000"/>
          </a:xfrm>
          <a:prstGeom prst="rect">
            <a:avLst/>
          </a:prstGeom>
          <a:noFill/>
          <a:ln>
            <a:noFill/>
          </a:ln>
        </p:spPr>
        <p:txBody>
          <a:bodyPr lIns="91425" tIns="91425" rIns="91425" bIns="91425" anchor="t" anchorCtr="0">
            <a:noAutofit/>
          </a:bodyPr>
          <a:lstStyle/>
          <a:p>
            <a:pPr lvl="0" rtl="0">
              <a:lnSpc>
                <a:spcPct val="150000"/>
              </a:lnSpc>
              <a:spcBef>
                <a:spcPts val="0"/>
              </a:spcBef>
              <a:buClr>
                <a:srgbClr val="000000"/>
              </a:buClr>
              <a:buSzPct val="45833"/>
              <a:buFont typeface="Arial"/>
              <a:buNone/>
            </a:pPr>
            <a:r>
              <a:rPr lang="en-GB" sz="2400" b="1"/>
              <a:t>What is the hybridization of an oxygen atom in a water molecule?</a:t>
            </a:r>
          </a:p>
          <a:p>
            <a:pPr marL="457200" lvl="0" indent="-342900" rtl="0">
              <a:lnSpc>
                <a:spcPct val="150000"/>
              </a:lnSpc>
              <a:spcBef>
                <a:spcPts val="0"/>
              </a:spcBef>
              <a:buSzPct val="100000"/>
              <a:buAutoNum type="arabicPeriod"/>
            </a:pPr>
            <a:r>
              <a:rPr lang="en-GB" sz="1800"/>
              <a:t>sp</a:t>
            </a:r>
          </a:p>
          <a:p>
            <a:pPr marL="457200" lvl="0" indent="-342900" rtl="0">
              <a:lnSpc>
                <a:spcPct val="150000"/>
              </a:lnSpc>
              <a:spcBef>
                <a:spcPts val="0"/>
              </a:spcBef>
              <a:buSzPct val="100000"/>
              <a:buAutoNum type="arabicPeriod"/>
            </a:pPr>
            <a:r>
              <a:rPr lang="en-GB" sz="1800"/>
              <a:t>sp</a:t>
            </a:r>
            <a:r>
              <a:rPr lang="en-GB" sz="1800" baseline="30000"/>
              <a:t>2</a:t>
            </a:r>
          </a:p>
          <a:p>
            <a:pPr marL="457200" lvl="0" indent="-342900" rtl="0">
              <a:lnSpc>
                <a:spcPct val="150000"/>
              </a:lnSpc>
              <a:spcBef>
                <a:spcPts val="0"/>
              </a:spcBef>
              <a:buSzPct val="100000"/>
              <a:buAutoNum type="arabicPeriod"/>
            </a:pPr>
            <a:r>
              <a:rPr lang="en-GB" sz="1800"/>
              <a:t>sp</a:t>
            </a:r>
            <a:r>
              <a:rPr lang="en-GB" sz="1800" baseline="30000"/>
              <a:t>3</a:t>
            </a:r>
          </a:p>
        </p:txBody>
      </p:sp>
      <p:sp>
        <p:nvSpPr>
          <p:cNvPr id="404" name="Shape 404"/>
          <p:cNvSpPr txBox="1"/>
          <p:nvPr/>
        </p:nvSpPr>
        <p:spPr>
          <a:xfrm>
            <a:off x="468700" y="4526775"/>
            <a:ext cx="4132200" cy="431700"/>
          </a:xfrm>
          <a:prstGeom prst="rect">
            <a:avLst/>
          </a:prstGeom>
          <a:noFill/>
          <a:ln>
            <a:noFill/>
          </a:ln>
        </p:spPr>
        <p:txBody>
          <a:bodyPr lIns="91425" tIns="91425" rIns="91425" bIns="91425" anchor="t" anchorCtr="0">
            <a:noAutofit/>
          </a:bodyPr>
          <a:lstStyle/>
          <a:p>
            <a:pPr lvl="0" rtl="0">
              <a:spcBef>
                <a:spcPts val="0"/>
              </a:spcBef>
              <a:buNone/>
            </a:pPr>
            <a:r>
              <a:rPr lang="en-GB" sz="2400" b="1"/>
              <a:t>ANS:  sp</a:t>
            </a:r>
            <a:r>
              <a:rPr lang="en-GB" sz="2400" b="1" baseline="30000"/>
              <a:t>3</a:t>
            </a:r>
          </a:p>
        </p:txBody>
      </p:sp>
      <p:pic>
        <p:nvPicPr>
          <p:cNvPr id="405" name="Shape 405"/>
          <p:cNvPicPr preferRelativeResize="0"/>
          <p:nvPr/>
        </p:nvPicPr>
        <p:blipFill>
          <a:blip r:embed="rId3">
            <a:alphaModFix/>
          </a:blip>
          <a:stretch>
            <a:fillRect/>
          </a:stretch>
        </p:blipFill>
        <p:spPr>
          <a:xfrm>
            <a:off x="5031950" y="875749"/>
            <a:ext cx="3621649" cy="40718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p:nvPr/>
        </p:nvSpPr>
        <p:spPr>
          <a:xfrm>
            <a:off x="468700" y="1060775"/>
            <a:ext cx="8264100" cy="2923200"/>
          </a:xfrm>
          <a:prstGeom prst="rect">
            <a:avLst/>
          </a:prstGeom>
          <a:noFill/>
          <a:ln>
            <a:noFill/>
          </a:ln>
        </p:spPr>
        <p:txBody>
          <a:bodyPr lIns="91425" tIns="91425" rIns="91425" bIns="91425" anchor="t" anchorCtr="0">
            <a:noAutofit/>
          </a:bodyPr>
          <a:lstStyle/>
          <a:p>
            <a:pPr lvl="0" rtl="0">
              <a:lnSpc>
                <a:spcPct val="150000"/>
              </a:lnSpc>
              <a:spcBef>
                <a:spcPts val="0"/>
              </a:spcBef>
              <a:buNone/>
            </a:pPr>
            <a:r>
              <a:rPr lang="en-GB" sz="2400" b="1"/>
              <a:t>Organic Challenge!</a:t>
            </a:r>
            <a:r>
              <a:rPr lang="en-GB">
                <a:solidFill>
                  <a:srgbClr val="505050"/>
                </a:solidFill>
              </a:rPr>
              <a:t>(Khan Academy Organic Chemistry, 2014)</a:t>
            </a:r>
          </a:p>
          <a:p>
            <a:pPr marL="457200" lvl="0" indent="-342900" rtl="0">
              <a:lnSpc>
                <a:spcPct val="150000"/>
              </a:lnSpc>
              <a:spcBef>
                <a:spcPts val="0"/>
              </a:spcBef>
              <a:buSzPct val="100000"/>
              <a:buChar char="●"/>
            </a:pPr>
            <a:r>
              <a:rPr lang="en-GB" sz="1800"/>
              <a:t>Identify </a:t>
            </a:r>
            <a:r>
              <a:rPr lang="en-GB" sz="1800" b="1"/>
              <a:t>hybridization states </a:t>
            </a:r>
            <a:r>
              <a:rPr lang="en-GB" sz="1800"/>
              <a:t>and </a:t>
            </a:r>
            <a:r>
              <a:rPr lang="en-GB" sz="1800" b="1"/>
              <a:t>predict the geometries </a:t>
            </a:r>
            <a:r>
              <a:rPr lang="en-GB" sz="1800"/>
              <a:t>for all the atoms except hydrogen  </a:t>
            </a:r>
          </a:p>
          <a:p>
            <a:pPr lvl="0" rtl="0">
              <a:lnSpc>
                <a:spcPct val="150000"/>
              </a:lnSpc>
              <a:spcBef>
                <a:spcPts val="0"/>
              </a:spcBef>
              <a:buNone/>
            </a:pPr>
            <a:endParaRPr sz="1800"/>
          </a:p>
        </p:txBody>
      </p:sp>
      <p:pic>
        <p:nvPicPr>
          <p:cNvPr id="411" name="Shape 411"/>
          <p:cNvPicPr preferRelativeResize="0"/>
          <p:nvPr/>
        </p:nvPicPr>
        <p:blipFill rotWithShape="1">
          <a:blip r:embed="rId3">
            <a:alphaModFix/>
          </a:blip>
          <a:srcRect l="41006" t="33324" r="34847" b="43642"/>
          <a:stretch/>
        </p:blipFill>
        <p:spPr>
          <a:xfrm>
            <a:off x="319249" y="2503925"/>
            <a:ext cx="3978751" cy="2133874"/>
          </a:xfrm>
          <a:prstGeom prst="rect">
            <a:avLst/>
          </a:prstGeom>
          <a:noFill/>
          <a:ln>
            <a:noFill/>
          </a:ln>
        </p:spPr>
      </p:pic>
      <p:pic>
        <p:nvPicPr>
          <p:cNvPr id="412" name="Shape 412"/>
          <p:cNvPicPr preferRelativeResize="0"/>
          <p:nvPr/>
        </p:nvPicPr>
        <p:blipFill rotWithShape="1">
          <a:blip r:embed="rId4">
            <a:alphaModFix/>
          </a:blip>
          <a:srcRect l="46971" t="33480" r="28419" b="46126"/>
          <a:stretch/>
        </p:blipFill>
        <p:spPr>
          <a:xfrm>
            <a:off x="4244879" y="2503924"/>
            <a:ext cx="4579870" cy="21338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descr="Examples of identifying hybridization and geometry for atoms in organic molecules.   Watch the next lesson: https://www.khanacademy.org/science/chemistry/gases-and-kinetic-molecular-theory/ideal-gas-laws/v/ideal-gas-equation-pv-nrt?utm_source=YT&amp;utm_medium=Desc&amp;utm_campaign=chemistry  Missed the previous lesson? https://www.khanacademy.org/science/chemistry/chemical-bonds/copy-of-covalent-bonds/v/sp-hybridization-jay-final?utm_source=YT&amp;utm_medium=Desc&amp;utm_campaign=chemistry  Chemistry on Khan Academy: Did you know that everything is made out of chemicals? Chemistry is the study of matter: its composition, properties, and reactivity. This material roughly covers a first-year high school or college course, and a good understanding of algebra is helpful.  About Khan Academy: Khan Academy offers practice exercises, instructional videos, and a personalized learning dashboard that empower learners to study at their own pace in and outside of the classroom. We tackle math, science, computer programming, history, art history, economics, and more. Our math missions guide learners from kindergarten to calculus using state-of-the-art, adaptive technology that identifies strengths and learning gaps. We've also partnered with institutions like NASA, The Museum of Modern Art, The California Academy of Sciences, and MIT to offer specialized content.  For free. For everyone. Forever. #YouCanLearnAnything  Subscribe to Khan Academy’s Chemistry channel: https://www.youtube.com/channel/UCyEot66LrwWFEMONvrIBh3A?sub_confirmation=1 Subscribe to Khan Academy: https://www.youtube.com/subscription_center?add_user=khanacademy" title="Organic hybridization practice | Chemical bonds | Chemistry | Khan Academy">
            <a:hlinkClick r:id="rId3"/>
          </p:cNvPr>
          <p:cNvSpPr/>
          <p:nvPr/>
        </p:nvSpPr>
        <p:spPr>
          <a:xfrm>
            <a:off x="1788500" y="844925"/>
            <a:ext cx="5567000" cy="4175250"/>
          </a:xfrm>
          <a:prstGeom prst="rect">
            <a:avLst/>
          </a:prstGeom>
          <a:blipFill>
            <a:blip r:embed="rId4">
              <a:alphaModFix/>
            </a:blip>
            <a:stretch>
              <a:fillRect/>
            </a:stretch>
          </a:blipFill>
          <a:ln>
            <a:noFill/>
          </a:ln>
        </p:spPr>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p:nvPr/>
        </p:nvSpPr>
        <p:spPr>
          <a:xfrm>
            <a:off x="359850" y="1451225"/>
            <a:ext cx="8424300" cy="2862300"/>
          </a:xfrm>
          <a:prstGeom prst="rect">
            <a:avLst/>
          </a:prstGeom>
          <a:noFill/>
          <a:ln>
            <a:noFill/>
          </a:ln>
        </p:spPr>
        <p:txBody>
          <a:bodyPr lIns="91425" tIns="91425" rIns="91425" bIns="91425" anchor="t" anchorCtr="0">
            <a:noAutofit/>
          </a:bodyPr>
          <a:lstStyle/>
          <a:p>
            <a:pPr lvl="0">
              <a:spcBef>
                <a:spcPts val="0"/>
              </a:spcBef>
              <a:buNone/>
            </a:pPr>
            <a:r>
              <a:rPr lang="en-GB" sz="1200">
                <a:solidFill>
                  <a:srgbClr val="505050"/>
                </a:solidFill>
              </a:rPr>
              <a:t>Yau. Chem 121. Retrieved October 20, 2016, from Community College of Baltimore County, http://faculty.ccbcmd.edu/~cyau/zzzzzz%20121%20YAU%20Sp%202015.htm</a:t>
            </a:r>
          </a:p>
          <a:p>
            <a:pPr lvl="0">
              <a:spcBef>
                <a:spcPts val="0"/>
              </a:spcBef>
              <a:buNone/>
            </a:pPr>
            <a:endParaRPr sz="1200">
              <a:solidFill>
                <a:srgbClr val="505050"/>
              </a:solidFill>
            </a:endParaRPr>
          </a:p>
          <a:p>
            <a:pPr lvl="0">
              <a:spcBef>
                <a:spcPts val="0"/>
              </a:spcBef>
              <a:buNone/>
            </a:pPr>
            <a:r>
              <a:rPr lang="en-GB" sz="1100">
                <a:solidFill>
                  <a:srgbClr val="505050"/>
                </a:solidFill>
              </a:rPr>
              <a:t>Jespersen, N. D., Chemistry, ’, St John, &amp; York, N. (2014). </a:t>
            </a:r>
            <a:r>
              <a:rPr lang="en-GB" sz="1100" i="1">
                <a:solidFill>
                  <a:srgbClr val="505050"/>
                </a:solidFill>
              </a:rPr>
              <a:t>Barron’s AP chemistry, 7th edition</a:t>
            </a:r>
            <a:r>
              <a:rPr lang="en-GB" sz="1100">
                <a:solidFill>
                  <a:srgbClr val="505050"/>
                </a:solidFill>
              </a:rPr>
              <a:t> (7th ed.). Albany, NY, United States: Barron’s Educational Series Inc.,U.S.</a:t>
            </a:r>
          </a:p>
          <a:p>
            <a:pPr lvl="0">
              <a:spcBef>
                <a:spcPts val="0"/>
              </a:spcBef>
              <a:buNone/>
            </a:pPr>
            <a:endParaRPr sz="1200">
              <a:solidFill>
                <a:srgbClr val="505050"/>
              </a:solidFill>
            </a:endParaRPr>
          </a:p>
          <a:p>
            <a:pPr lvl="0">
              <a:spcBef>
                <a:spcPts val="0"/>
              </a:spcBef>
              <a:buClr>
                <a:schemeClr val="dk1"/>
              </a:buClr>
              <a:buSzPct val="100000"/>
              <a:buFont typeface="Arial"/>
              <a:buNone/>
            </a:pPr>
            <a:r>
              <a:rPr lang="en-GB" sz="1100" i="1">
                <a:solidFill>
                  <a:schemeClr val="dk1"/>
                </a:solidFill>
              </a:rPr>
              <a:t>Quantum Mechanics and Bonding Hybridization</a:t>
            </a:r>
            <a:r>
              <a:rPr lang="en-GB" sz="1100">
                <a:solidFill>
                  <a:schemeClr val="dk1"/>
                </a:solidFill>
              </a:rPr>
              <a:t>. (n.d.). Lecture. Retrieved October 20, 2016, from http://www.dpcdsb.org/NR/rdonlyres/9B6E4EF6-77F0-407F-A858-F0DF78B6896C/106061/46QuantumMechanicsandBondingHybridization.pdf </a:t>
            </a:r>
          </a:p>
          <a:p>
            <a:pPr lvl="0">
              <a:spcBef>
                <a:spcPts val="0"/>
              </a:spcBef>
              <a:buNone/>
            </a:pPr>
            <a:endParaRPr sz="1200">
              <a:solidFill>
                <a:srgbClr val="505050"/>
              </a:solidFill>
            </a:endParaRPr>
          </a:p>
          <a:p>
            <a:pPr lvl="0">
              <a:spcBef>
                <a:spcPts val="0"/>
              </a:spcBef>
              <a:buNone/>
            </a:pPr>
            <a:r>
              <a:rPr lang="en-GB" sz="1100">
                <a:solidFill>
                  <a:srgbClr val="505050"/>
                </a:solidFill>
              </a:rPr>
              <a:t>Khan Academy Organic Chemistry (2014, May 17). </a:t>
            </a:r>
            <a:r>
              <a:rPr lang="en-GB" sz="1100" i="1">
                <a:solidFill>
                  <a:srgbClr val="505050"/>
                </a:solidFill>
              </a:rPr>
              <a:t>Organic hybridization practice | chemical bonds | chemistry | khan academy</a:t>
            </a:r>
            <a:r>
              <a:rPr lang="en-GB" sz="1100">
                <a:solidFill>
                  <a:srgbClr val="505050"/>
                </a:solidFill>
              </a:rPr>
              <a:t> Retrieved from https://youtu.be/GuaozMpFS3w</a:t>
            </a:r>
          </a:p>
          <a:p>
            <a:pPr lvl="0">
              <a:spcBef>
                <a:spcPts val="0"/>
              </a:spcBef>
              <a:buNone/>
            </a:pPr>
            <a:endParaRPr sz="1200">
              <a:solidFill>
                <a:srgbClr val="505050"/>
              </a:solidFill>
            </a:endParaRPr>
          </a:p>
          <a:p>
            <a:pPr lvl="0">
              <a:spcBef>
                <a:spcPts val="0"/>
              </a:spcBef>
              <a:buNone/>
            </a:pPr>
            <a:r>
              <a:rPr lang="en-GB" sz="1100">
                <a:solidFill>
                  <a:srgbClr val="505050"/>
                </a:solidFill>
              </a:rPr>
              <a:t>CrashCourse (2013, August 5). </a:t>
            </a:r>
            <a:r>
              <a:rPr lang="en-GB" sz="1100" i="1">
                <a:solidFill>
                  <a:srgbClr val="505050"/>
                </a:solidFill>
              </a:rPr>
              <a:t>Orbitals: Crash course chemistry #25</a:t>
            </a:r>
            <a:r>
              <a:rPr lang="en-GB" sz="1100">
                <a:solidFill>
                  <a:srgbClr val="505050"/>
                </a:solidFill>
              </a:rPr>
              <a:t> Retrieved from https://youtu.be/cPDptc0wUYI</a:t>
            </a:r>
          </a:p>
          <a:p>
            <a:pPr lvl="0">
              <a:spcBef>
                <a:spcPts val="0"/>
              </a:spcBef>
              <a:buNone/>
            </a:pPr>
            <a:endParaRPr sz="1200">
              <a:solidFill>
                <a:srgbClr val="505050"/>
              </a:solidFill>
            </a:endParaRPr>
          </a:p>
        </p:txBody>
      </p:sp>
      <p:sp>
        <p:nvSpPr>
          <p:cNvPr id="423" name="Shape 423"/>
          <p:cNvSpPr txBox="1"/>
          <p:nvPr/>
        </p:nvSpPr>
        <p:spPr>
          <a:xfrm>
            <a:off x="401050" y="811025"/>
            <a:ext cx="3000000" cy="934500"/>
          </a:xfrm>
          <a:prstGeom prst="rect">
            <a:avLst/>
          </a:prstGeom>
          <a:noFill/>
          <a:ln>
            <a:noFill/>
          </a:ln>
        </p:spPr>
        <p:txBody>
          <a:bodyPr lIns="91425" tIns="91425" rIns="91425" bIns="91425" anchor="ctr" anchorCtr="0">
            <a:noAutofit/>
          </a:bodyPr>
          <a:lstStyle/>
          <a:p>
            <a:pPr lvl="0" rtl="0">
              <a:lnSpc>
                <a:spcPct val="150000"/>
              </a:lnSpc>
              <a:spcBef>
                <a:spcPts val="0"/>
              </a:spcBef>
              <a:buNone/>
            </a:pPr>
            <a:r>
              <a:rPr lang="en-GB" sz="2400" b="1">
                <a:solidFill>
                  <a:schemeClr val="dk1"/>
                </a:solidFill>
              </a:rPr>
              <a:t>Bibliography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Shape 428" descr="template-main.jpg"/>
          <p:cNvPicPr preferRelativeResize="0"/>
          <p:nvPr/>
        </p:nvPicPr>
        <p:blipFill rotWithShape="1">
          <a:blip r:embed="rId3">
            <a:alphaModFix/>
          </a:blip>
          <a:srcRect t="14843" b="14843"/>
          <a:stretch/>
        </p:blipFill>
        <p:spPr>
          <a:xfrm>
            <a:off x="0" y="0"/>
            <a:ext cx="9144000" cy="5143495"/>
          </a:xfrm>
          <a:prstGeom prst="rect">
            <a:avLst/>
          </a:prstGeom>
          <a:noFill/>
          <a:ln>
            <a:noFill/>
          </a:ln>
        </p:spPr>
      </p:pic>
      <p:sp>
        <p:nvSpPr>
          <p:cNvPr id="429" name="Shape 429"/>
          <p:cNvSpPr/>
          <p:nvPr/>
        </p:nvSpPr>
        <p:spPr>
          <a:xfrm>
            <a:off x="2448225" y="447900"/>
            <a:ext cx="4247700" cy="4247700"/>
          </a:xfrm>
          <a:prstGeom prst="ellipse">
            <a:avLst/>
          </a:prstGeom>
          <a:noFill/>
          <a:ln w="1905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0" name="Shape 430"/>
          <p:cNvSpPr/>
          <p:nvPr/>
        </p:nvSpPr>
        <p:spPr>
          <a:xfrm>
            <a:off x="2571750" y="571500"/>
            <a:ext cx="4000500" cy="4000500"/>
          </a:xfrm>
          <a:prstGeom prst="ellips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431" name="Shape 431"/>
          <p:cNvSpPr txBox="1">
            <a:spLocks noGrp="1"/>
          </p:cNvSpPr>
          <p:nvPr>
            <p:ph type="subTitle" idx="1"/>
          </p:nvPr>
        </p:nvSpPr>
        <p:spPr>
          <a:xfrm>
            <a:off x="3328950" y="3092750"/>
            <a:ext cx="2486100" cy="1310700"/>
          </a:xfrm>
          <a:prstGeom prst="rect">
            <a:avLst/>
          </a:prstGeom>
        </p:spPr>
        <p:txBody>
          <a:bodyPr lIns="91425" tIns="91425" rIns="91425" bIns="91425" anchor="t" anchorCtr="0">
            <a:noAutofit/>
          </a:bodyPr>
          <a:lstStyle/>
          <a:p>
            <a:pPr lvl="0" rtl="0">
              <a:spcBef>
                <a:spcPts val="0"/>
              </a:spcBef>
              <a:buNone/>
            </a:pPr>
            <a:r>
              <a:rPr lang="en-GB" sz="1400">
                <a:highlight>
                  <a:srgbClr val="FFFFFF"/>
                </a:highlight>
              </a:rPr>
              <a:t>Rozhan Akhound-Sadegh</a:t>
            </a:r>
          </a:p>
          <a:p>
            <a:pPr lvl="0" rtl="0">
              <a:spcBef>
                <a:spcPts val="0"/>
              </a:spcBef>
              <a:buNone/>
            </a:pPr>
            <a:r>
              <a:rPr lang="en-GB" sz="1400">
                <a:highlight>
                  <a:srgbClr val="FFFFFF"/>
                </a:highlight>
              </a:rPr>
              <a:t>Charlotte Anjun Hu</a:t>
            </a:r>
          </a:p>
          <a:p>
            <a:pPr lvl="0" rtl="0">
              <a:spcBef>
                <a:spcPts val="0"/>
              </a:spcBef>
              <a:buNone/>
            </a:pPr>
            <a:r>
              <a:rPr lang="en-GB" sz="1400">
                <a:highlight>
                  <a:srgbClr val="FFFFFF"/>
                </a:highlight>
              </a:rPr>
              <a:t>Jessica Yihong Lu</a:t>
            </a:r>
          </a:p>
        </p:txBody>
      </p:sp>
      <p:sp>
        <p:nvSpPr>
          <p:cNvPr id="432" name="Shape 432"/>
          <p:cNvSpPr txBox="1">
            <a:spLocks noGrp="1"/>
          </p:cNvSpPr>
          <p:nvPr>
            <p:ph type="ctrTitle"/>
          </p:nvPr>
        </p:nvSpPr>
        <p:spPr>
          <a:xfrm>
            <a:off x="2862450" y="1233475"/>
            <a:ext cx="3419100" cy="1768500"/>
          </a:xfrm>
          <a:prstGeom prst="rect">
            <a:avLst/>
          </a:prstGeom>
        </p:spPr>
        <p:txBody>
          <a:bodyPr lIns="91425" tIns="91425" rIns="91425" bIns="91425" anchor="b" anchorCtr="0">
            <a:noAutofit/>
          </a:bodyPr>
          <a:lstStyle/>
          <a:p>
            <a:pPr lvl="0" rtl="0">
              <a:spcBef>
                <a:spcPts val="0"/>
              </a:spcBef>
              <a:buNone/>
            </a:pPr>
            <a:r>
              <a:rPr lang="en-GB" sz="4800"/>
              <a:t>Thanks!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ctrTitle"/>
          </p:nvPr>
        </p:nvSpPr>
        <p:spPr>
          <a:xfrm>
            <a:off x="685800" y="1597818"/>
            <a:ext cx="7772400" cy="1102500"/>
          </a:xfrm>
          <a:prstGeom prst="rect">
            <a:avLst/>
          </a:prstGeom>
        </p:spPr>
        <p:txBody>
          <a:bodyPr lIns="91425" tIns="91425" rIns="91425" bIns="91425" anchor="ctr" anchorCtr="0">
            <a:noAutofit/>
          </a:bodyPr>
          <a:lstStyle/>
          <a:p>
            <a:pPr lvl="0">
              <a:spcBef>
                <a:spcPts val="0"/>
              </a:spcBef>
              <a:buNone/>
            </a:pPr>
            <a:endParaRPr/>
          </a:p>
        </p:txBody>
      </p:sp>
      <p:sp>
        <p:nvSpPr>
          <p:cNvPr id="151" name="Shape 151"/>
          <p:cNvSpPr txBox="1">
            <a:spLocks noGrp="1"/>
          </p:cNvSpPr>
          <p:nvPr>
            <p:ph type="subTitle" idx="1"/>
          </p:nvPr>
        </p:nvSpPr>
        <p:spPr>
          <a:xfrm>
            <a:off x="0" y="0"/>
            <a:ext cx="6400800" cy="1314600"/>
          </a:xfrm>
          <a:prstGeom prst="rect">
            <a:avLst/>
          </a:prstGeom>
        </p:spPr>
        <p:txBody>
          <a:bodyPr lIns="91425" tIns="91425" rIns="91425" bIns="91425" anchor="t" anchorCtr="0">
            <a:noAutofit/>
          </a:bodyPr>
          <a:lstStyle/>
          <a:p>
            <a:pPr lvl="0">
              <a:spcBef>
                <a:spcPts val="0"/>
              </a:spcBef>
              <a:buNone/>
            </a:pPr>
            <a:r>
              <a:rPr lang="en-GB">
                <a:solidFill>
                  <a:srgbClr val="FFFFFF"/>
                </a:solidFill>
              </a:rPr>
              <a:t>Molecular Orbital Theory</a:t>
            </a:r>
          </a:p>
        </p:txBody>
      </p:sp>
      <p:sp>
        <p:nvSpPr>
          <p:cNvPr id="152" name="Shape 152"/>
          <p:cNvSpPr txBox="1"/>
          <p:nvPr/>
        </p:nvSpPr>
        <p:spPr>
          <a:xfrm>
            <a:off x="660975" y="2120065"/>
            <a:ext cx="7821900" cy="1799999"/>
          </a:xfrm>
          <a:prstGeom prst="rect">
            <a:avLst/>
          </a:prstGeom>
          <a:noFill/>
          <a:ln>
            <a:noFill/>
          </a:ln>
        </p:spPr>
        <p:txBody>
          <a:bodyPr lIns="91425" tIns="91425" rIns="91425" bIns="91425" anchor="t" anchorCtr="0">
            <a:noAutofit/>
          </a:bodyPr>
          <a:lstStyle/>
          <a:p>
            <a:pPr lvl="0">
              <a:spcBef>
                <a:spcPts val="0"/>
              </a:spcBef>
              <a:buNone/>
            </a:pPr>
            <a:r>
              <a:rPr lang="en-GB">
                <a:solidFill>
                  <a:schemeClr val="dk1"/>
                </a:solidFill>
                <a:hlinkClick r:id="rId3"/>
              </a:rPr>
              <a:t>Valence</a:t>
            </a:r>
            <a:r>
              <a:rPr lang="en-GB">
                <a:solidFill>
                  <a:schemeClr val="dk1"/>
                </a:solidFill>
                <a:hlinkClick r:id="rId4"/>
              </a:rPr>
              <a:t> bond</a:t>
            </a:r>
            <a:r>
              <a:rPr lang="en-GB">
                <a:solidFill>
                  <a:schemeClr val="dk1"/>
                </a:solidFill>
              </a:rPr>
              <a:t> and</a:t>
            </a:r>
            <a:r>
              <a:rPr lang="en-GB">
                <a:solidFill>
                  <a:schemeClr val="dk1"/>
                </a:solidFill>
                <a:hlinkClick r:id="rId5"/>
              </a:rPr>
              <a:t> molecular</a:t>
            </a:r>
            <a:r>
              <a:rPr lang="en-GB">
                <a:solidFill>
                  <a:schemeClr val="dk1"/>
                </a:solidFill>
                <a:hlinkClick r:id="rId6"/>
              </a:rPr>
              <a:t> orbital</a:t>
            </a:r>
            <a:r>
              <a:rPr lang="en-GB">
                <a:solidFill>
                  <a:schemeClr val="dk1"/>
                </a:solidFill>
              </a:rPr>
              <a:t> theories are used to explain chemical bonding.</a:t>
            </a:r>
          </a:p>
          <a:p>
            <a:pPr lvl="0">
              <a:spcBef>
                <a:spcPts val="0"/>
              </a:spcBef>
              <a:buNone/>
            </a:pPr>
            <a:endParaRPr sz="1100">
              <a:solidFill>
                <a:schemeClr val="dk1"/>
              </a:solidFill>
            </a:endParaRPr>
          </a:p>
          <a:p>
            <a:pPr lvl="0">
              <a:spcBef>
                <a:spcPts val="0"/>
              </a:spcBef>
              <a:buNone/>
            </a:pPr>
            <a:r>
              <a:rPr lang="en-GB">
                <a:solidFill>
                  <a:schemeClr val="dk1"/>
                </a:solidFill>
              </a:rPr>
              <a:t>Molecular Orbital Theory (MO Theory): a molecule also has distinct energy levels like atoms have.</a:t>
            </a:r>
          </a:p>
          <a:p>
            <a:pPr lvl="0">
              <a:spcBef>
                <a:spcPts val="0"/>
              </a:spcBef>
              <a:buClr>
                <a:schemeClr val="dk1"/>
              </a:buClr>
              <a:buFont typeface="Arial"/>
              <a:buNone/>
            </a:pPr>
            <a:endParaRPr>
              <a:solidFill>
                <a:schemeClr val="dk1"/>
              </a:solidFill>
            </a:endParaRPr>
          </a:p>
          <a:p>
            <a:pPr lvl="0">
              <a:spcBef>
                <a:spcPts val="0"/>
              </a:spcBef>
              <a:buClr>
                <a:schemeClr val="dk1"/>
              </a:buClr>
              <a:buFont typeface="Arial"/>
              <a:buNone/>
            </a:pPr>
            <a:r>
              <a:rPr lang="en-GB">
                <a:solidFill>
                  <a:schemeClr val="dk1"/>
                </a:solidFill>
              </a:rPr>
              <a:t>Electrons rearranged around the molecules.</a:t>
            </a:r>
          </a:p>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ctrTitle"/>
          </p:nvPr>
        </p:nvSpPr>
        <p:spPr>
          <a:xfrm flipH="1">
            <a:off x="153150" y="50"/>
            <a:ext cx="7821900" cy="1140300"/>
          </a:xfrm>
          <a:prstGeom prst="rect">
            <a:avLst/>
          </a:prstGeom>
        </p:spPr>
        <p:txBody>
          <a:bodyPr lIns="91425" tIns="91425" rIns="91425" bIns="91425" anchor="ctr" anchorCtr="0">
            <a:noAutofit/>
          </a:bodyPr>
          <a:lstStyle/>
          <a:p>
            <a:pPr lvl="0" algn="l">
              <a:spcBef>
                <a:spcPts val="0"/>
              </a:spcBef>
              <a:buNone/>
            </a:pPr>
            <a:r>
              <a:rPr lang="en-GB"/>
              <a:t>Valance Bond Theory</a:t>
            </a:r>
          </a:p>
        </p:txBody>
      </p:sp>
      <p:sp>
        <p:nvSpPr>
          <p:cNvPr id="158" name="Shape 158"/>
          <p:cNvSpPr txBox="1"/>
          <p:nvPr/>
        </p:nvSpPr>
        <p:spPr>
          <a:xfrm>
            <a:off x="0" y="1068528"/>
            <a:ext cx="7821900" cy="595800"/>
          </a:xfrm>
          <a:prstGeom prst="rect">
            <a:avLst/>
          </a:prstGeom>
          <a:noFill/>
          <a:ln>
            <a:noFill/>
          </a:ln>
        </p:spPr>
        <p:txBody>
          <a:bodyPr lIns="91425" tIns="91425" rIns="91425" bIns="91425" anchor="t" anchorCtr="0">
            <a:noAutofit/>
          </a:bodyPr>
          <a:lstStyle/>
          <a:p>
            <a:pPr lvl="0">
              <a:spcBef>
                <a:spcPts val="0"/>
              </a:spcBef>
              <a:buNone/>
            </a:pPr>
            <a:r>
              <a:rPr lang="en-GB">
                <a:hlinkClick r:id="rId3"/>
              </a:rPr>
              <a:t>Valence</a:t>
            </a:r>
            <a:r>
              <a:rPr lang="en-GB">
                <a:hlinkClick r:id="rId4"/>
              </a:rPr>
              <a:t> bond</a:t>
            </a:r>
            <a:r>
              <a:rPr lang="en-GB"/>
              <a:t> is also used to explain chemical bonding.</a:t>
            </a:r>
          </a:p>
          <a:p>
            <a:pPr lvl="0">
              <a:spcBef>
                <a:spcPts val="0"/>
              </a:spcBef>
              <a:buClr>
                <a:schemeClr val="dk1"/>
              </a:buClr>
              <a:buFont typeface="Arial"/>
              <a:buNone/>
            </a:pPr>
            <a:endParaRPr/>
          </a:p>
          <a:p>
            <a:pPr lvl="0">
              <a:spcBef>
                <a:spcPts val="0"/>
              </a:spcBef>
              <a:buClr>
                <a:schemeClr val="dk1"/>
              </a:buClr>
              <a:buFont typeface="Arial"/>
              <a:buNone/>
            </a:pPr>
            <a:r>
              <a:rPr lang="en-GB"/>
              <a:t>Two</a:t>
            </a:r>
            <a:r>
              <a:rPr lang="en-GB">
                <a:hlinkClick r:id="rId5"/>
              </a:rPr>
              <a:t> atoms</a:t>
            </a:r>
            <a:r>
              <a:rPr lang="en-GB"/>
              <a:t> that have unpaired</a:t>
            </a:r>
            <a:r>
              <a:rPr lang="en-GB">
                <a:hlinkClick r:id="rId6"/>
              </a:rPr>
              <a:t> electrons</a:t>
            </a:r>
            <a:r>
              <a:rPr lang="en-GB"/>
              <a:t> in their orbitals which have opposite spins can overlap to give rise to a</a:t>
            </a:r>
            <a:r>
              <a:rPr lang="en-GB">
                <a:hlinkClick r:id="rId7"/>
              </a:rPr>
              <a:t> chemical bond</a:t>
            </a:r>
            <a:r>
              <a:rPr lang="en-GB"/>
              <a:t>.</a:t>
            </a:r>
          </a:p>
          <a:p>
            <a:pPr lvl="0">
              <a:spcBef>
                <a:spcPts val="0"/>
              </a:spcBef>
              <a:buClr>
                <a:schemeClr val="dk1"/>
              </a:buClr>
              <a:buFont typeface="Arial"/>
              <a:buNone/>
            </a:pPr>
            <a:endParaRPr sz="1100">
              <a:solidFill>
                <a:schemeClr val="dk1"/>
              </a:solidFill>
            </a:endParaRPr>
          </a:p>
          <a:p>
            <a:pPr lvl="0">
              <a:spcBef>
                <a:spcPts val="0"/>
              </a:spcBef>
              <a:buClr>
                <a:schemeClr val="dk1"/>
              </a:buClr>
              <a:buFont typeface="Arial"/>
              <a:buNone/>
            </a:pPr>
            <a:endParaRPr sz="1100">
              <a:solidFill>
                <a:schemeClr val="dk1"/>
              </a:solidFill>
            </a:endParaRPr>
          </a:p>
          <a:p>
            <a:pPr lvl="0">
              <a:spcBef>
                <a:spcPts val="0"/>
              </a:spcBef>
              <a:buNone/>
            </a:pPr>
            <a:endParaRPr/>
          </a:p>
        </p:txBody>
      </p:sp>
      <p:pic>
        <p:nvPicPr>
          <p:cNvPr id="159" name="Shape 159" descr="Image result for VB Theory" title="https://www.boundless.com/chemistry/textbooks/boundless-chemistry-textbook/advanced-concepts-of-chemical-bonding-10/valence-bond-theory-81/explanation-of-valence-bond-theory-360-3680/"/>
          <p:cNvPicPr preferRelativeResize="0"/>
          <p:nvPr/>
        </p:nvPicPr>
        <p:blipFill>
          <a:blip r:embed="rId8">
            <a:alphaModFix/>
          </a:blip>
          <a:stretch>
            <a:fillRect/>
          </a:stretch>
        </p:blipFill>
        <p:spPr>
          <a:xfrm>
            <a:off x="813200" y="2512675"/>
            <a:ext cx="4705325" cy="16050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ctrTitle"/>
          </p:nvPr>
        </p:nvSpPr>
        <p:spPr>
          <a:xfrm>
            <a:off x="0" y="199520"/>
            <a:ext cx="5332500" cy="443400"/>
          </a:xfrm>
          <a:prstGeom prst="rect">
            <a:avLst/>
          </a:prstGeom>
        </p:spPr>
        <p:txBody>
          <a:bodyPr lIns="91425" tIns="91425" rIns="91425" bIns="91425" anchor="ctr" anchorCtr="0">
            <a:noAutofit/>
          </a:bodyPr>
          <a:lstStyle/>
          <a:p>
            <a:pPr lvl="0" rtl="0">
              <a:spcBef>
                <a:spcPts val="0"/>
              </a:spcBef>
              <a:buNone/>
            </a:pPr>
            <a:endParaRPr/>
          </a:p>
        </p:txBody>
      </p:sp>
      <p:sp>
        <p:nvSpPr>
          <p:cNvPr id="165" name="Shape 165">
            <a:hlinkClick r:id="rId3"/>
          </p:cNvPr>
          <p:cNvSpPr txBox="1"/>
          <p:nvPr/>
        </p:nvSpPr>
        <p:spPr>
          <a:xfrm>
            <a:off x="419700" y="1860855"/>
            <a:ext cx="7821900" cy="28119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GB"/>
              <a:t>MO and VB result in the same.</a:t>
            </a:r>
          </a:p>
          <a:p>
            <a:pPr lvl="0" rtl="0">
              <a:spcBef>
                <a:spcPts val="0"/>
              </a:spcBef>
              <a:buNone/>
            </a:pPr>
            <a:endParaRPr/>
          </a:p>
          <a:p>
            <a:pPr marL="457200" lvl="0" indent="-228600" rtl="0">
              <a:spcBef>
                <a:spcPts val="0"/>
              </a:spcBef>
              <a:buChar char="-"/>
            </a:pPr>
            <a:r>
              <a:rPr lang="en-GB"/>
              <a:t>The paired electrons spread out to form the final electron clouds. </a:t>
            </a:r>
          </a:p>
          <a:p>
            <a:pPr lvl="0" rtl="0">
              <a:spcBef>
                <a:spcPts val="0"/>
              </a:spcBef>
              <a:buNone/>
            </a:pPr>
            <a:endParaRPr/>
          </a:p>
          <a:p>
            <a:pPr lvl="0" rtl="0">
              <a:spcBef>
                <a:spcPts val="0"/>
              </a:spcBef>
              <a:buNone/>
            </a:pPr>
            <a:endParaRPr/>
          </a:p>
          <a:p>
            <a:pPr lvl="0" rtl="0">
              <a:spcBef>
                <a:spcPts val="0"/>
              </a:spcBef>
              <a:buNone/>
            </a:pPr>
            <a:r>
              <a:rPr lang="en-GB"/>
              <a:t>Difference</a:t>
            </a:r>
          </a:p>
          <a:p>
            <a:pPr lvl="0" rtl="0">
              <a:spcBef>
                <a:spcPts val="0"/>
              </a:spcBef>
              <a:buNone/>
            </a:pPr>
            <a:r>
              <a:rPr lang="en-GB"/>
              <a:t>VB Theory: electrons of molecules move on the atomic orbitals.</a:t>
            </a:r>
          </a:p>
          <a:p>
            <a:pPr lvl="0" rtl="0">
              <a:spcBef>
                <a:spcPts val="0"/>
              </a:spcBef>
              <a:buNone/>
            </a:pPr>
            <a:r>
              <a:rPr lang="en-GB"/>
              <a:t>MO Theory: electrons move on the molecular orbitals. Molecular orbitals are made up by atomic orbitals but not atomic orbitals.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883925" y="926875"/>
            <a:ext cx="4144200" cy="3876900"/>
          </a:xfrm>
          <a:prstGeom prst="rect">
            <a:avLst/>
          </a:prstGeom>
        </p:spPr>
        <p:txBody>
          <a:bodyPr lIns="91425" tIns="91425" rIns="91425" bIns="91425" anchor="t" anchorCtr="0">
            <a:noAutofit/>
          </a:bodyPr>
          <a:lstStyle/>
          <a:p>
            <a:pPr marL="0" lvl="0" indent="0" rtl="0">
              <a:spcBef>
                <a:spcPts val="0"/>
              </a:spcBef>
              <a:buNone/>
            </a:pPr>
            <a:r>
              <a:rPr lang="en-GB" sz="1800" b="0" i="1"/>
              <a:t>Now we know the theories that might help with predicting bonding behaviors </a:t>
            </a:r>
          </a:p>
          <a:p>
            <a:pPr marL="0" lvl="0" indent="0" rtl="0">
              <a:spcBef>
                <a:spcPts val="0"/>
              </a:spcBef>
              <a:buNone/>
            </a:pPr>
            <a:r>
              <a:rPr lang="en-GB" sz="2400" b="0"/>
              <a:t>BUT…</a:t>
            </a:r>
          </a:p>
          <a:p>
            <a:pPr marL="0" lvl="0" indent="0" rtl="0">
              <a:spcBef>
                <a:spcPts val="0"/>
              </a:spcBef>
              <a:buNone/>
            </a:pPr>
            <a:r>
              <a:rPr lang="en-GB" sz="2400" b="0"/>
              <a:t>How exactly is it done?</a:t>
            </a:r>
          </a:p>
          <a:p>
            <a:pPr marL="0" lvl="0" indent="0" rtl="0">
              <a:spcBef>
                <a:spcPts val="0"/>
              </a:spcBef>
              <a:buNone/>
            </a:pPr>
            <a:endParaRPr sz="1800" b="0" i="1"/>
          </a:p>
          <a:p>
            <a:pPr marL="0" lvl="0" indent="0" rtl="0">
              <a:spcBef>
                <a:spcPts val="0"/>
              </a:spcBef>
              <a:buNone/>
            </a:pPr>
            <a:r>
              <a:rPr lang="en-GB" sz="1800" b="0" i="1"/>
              <a:t>We know it’s not as simple as throwing basketball to a team member…</a:t>
            </a:r>
          </a:p>
          <a:p>
            <a:pPr marL="0" lvl="0" indent="0" rtl="0">
              <a:spcBef>
                <a:spcPts val="0"/>
              </a:spcBef>
              <a:buNone/>
            </a:pPr>
            <a:endParaRPr sz="1800" b="0" i="1"/>
          </a:p>
          <a:p>
            <a:pPr marL="0" lvl="0" indent="0" rtl="0">
              <a:spcBef>
                <a:spcPts val="0"/>
              </a:spcBef>
              <a:buNone/>
            </a:pPr>
            <a:r>
              <a:rPr lang="en-GB" sz="1800" b="0" i="1"/>
              <a:t>And we want to relate back to wave-particle duality we’ve covered in the last unit...</a:t>
            </a:r>
          </a:p>
          <a:p>
            <a:pPr lvl="0" rt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5102525" y="2146225"/>
            <a:ext cx="3206100" cy="1908600"/>
          </a:xfrm>
          <a:prstGeom prst="rect">
            <a:avLst/>
          </a:prstGeom>
        </p:spPr>
        <p:txBody>
          <a:bodyPr lIns="91425" tIns="91425" rIns="91425" bIns="91425" anchor="t" anchorCtr="0">
            <a:noAutofit/>
          </a:bodyPr>
          <a:lstStyle/>
          <a:p>
            <a:pPr lvl="0" rtl="0">
              <a:spcBef>
                <a:spcPts val="0"/>
              </a:spcBef>
              <a:buNone/>
            </a:pPr>
            <a:r>
              <a:rPr lang="en-GB"/>
              <a:t>Charlotte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Shape 180"/>
          <p:cNvPicPr preferRelativeResize="0"/>
          <p:nvPr/>
        </p:nvPicPr>
        <p:blipFill>
          <a:blip r:embed="rId3">
            <a:alphaModFix/>
          </a:blip>
          <a:stretch>
            <a:fillRect/>
          </a:stretch>
        </p:blipFill>
        <p:spPr>
          <a:xfrm>
            <a:off x="4799824" y="7"/>
            <a:ext cx="4590850" cy="5362942"/>
          </a:xfrm>
          <a:prstGeom prst="rect">
            <a:avLst/>
          </a:prstGeom>
          <a:noFill/>
          <a:ln>
            <a:noFill/>
          </a:ln>
        </p:spPr>
      </p:pic>
      <p:sp>
        <p:nvSpPr>
          <p:cNvPr id="181" name="Shape 181"/>
          <p:cNvSpPr txBox="1">
            <a:spLocks noGrp="1"/>
          </p:cNvSpPr>
          <p:nvPr>
            <p:ph type="subTitle" idx="1"/>
          </p:nvPr>
        </p:nvSpPr>
        <p:spPr>
          <a:xfrm>
            <a:off x="135700" y="838750"/>
            <a:ext cx="7587300" cy="974400"/>
          </a:xfrm>
          <a:prstGeom prst="rect">
            <a:avLst/>
          </a:prstGeom>
        </p:spPr>
        <p:txBody>
          <a:bodyPr lIns="91425" tIns="91425" rIns="91425" bIns="91425" anchor="t" anchorCtr="0">
            <a:noAutofit/>
          </a:bodyPr>
          <a:lstStyle/>
          <a:p>
            <a:pPr lvl="0">
              <a:spcBef>
                <a:spcPts val="0"/>
              </a:spcBef>
              <a:buNone/>
            </a:pPr>
            <a:r>
              <a:rPr lang="en-GB" sz="2400" b="1"/>
              <a:t>Sigma bonds</a:t>
            </a:r>
          </a:p>
          <a:p>
            <a:pPr lvl="0">
              <a:spcBef>
                <a:spcPts val="0"/>
              </a:spcBef>
              <a:buNone/>
            </a:pPr>
            <a:endParaRPr sz="2400"/>
          </a:p>
        </p:txBody>
      </p:sp>
      <p:sp>
        <p:nvSpPr>
          <p:cNvPr id="182" name="Shape 182"/>
          <p:cNvSpPr txBox="1">
            <a:spLocks noGrp="1"/>
          </p:cNvSpPr>
          <p:nvPr>
            <p:ph type="subTitle" idx="1"/>
          </p:nvPr>
        </p:nvSpPr>
        <p:spPr>
          <a:xfrm>
            <a:off x="305875" y="1479450"/>
            <a:ext cx="3802800" cy="3243900"/>
          </a:xfrm>
          <a:prstGeom prst="rect">
            <a:avLst/>
          </a:prstGeom>
        </p:spPr>
        <p:txBody>
          <a:bodyPr lIns="91425" tIns="91425" rIns="91425" bIns="91425" anchor="t" anchorCtr="0">
            <a:noAutofit/>
          </a:bodyPr>
          <a:lstStyle/>
          <a:p>
            <a:pPr marL="457200" lvl="0" indent="-342900" rtl="0">
              <a:spcBef>
                <a:spcPts val="0"/>
              </a:spcBef>
              <a:buSzPct val="100000"/>
            </a:pPr>
            <a:r>
              <a:rPr lang="en-GB" sz="1800" b="1" u="sng"/>
              <a:t>Along</a:t>
            </a:r>
            <a:r>
              <a:rPr lang="en-GB" sz="1800"/>
              <a:t> the internuclear axis</a:t>
            </a:r>
          </a:p>
          <a:p>
            <a:pPr marL="0" lvl="0" indent="0" rtl="0">
              <a:spcBef>
                <a:spcPts val="0"/>
              </a:spcBef>
              <a:buNone/>
            </a:pPr>
            <a:endParaRPr sz="1800"/>
          </a:p>
          <a:p>
            <a:pPr marL="457200" lvl="0" indent="-342900" rtl="0">
              <a:spcBef>
                <a:spcPts val="0"/>
              </a:spcBef>
              <a:buSzPct val="100000"/>
            </a:pPr>
            <a:r>
              <a:rPr lang="en-GB" sz="1800"/>
              <a:t>Increased electron probability density </a:t>
            </a:r>
            <a:r>
              <a:rPr lang="en-GB" sz="1800" b="1" u="sng"/>
              <a:t>Between</a:t>
            </a:r>
            <a:r>
              <a:rPr lang="en-GB" sz="1800"/>
              <a:t> 2 nuclei</a:t>
            </a:r>
          </a:p>
          <a:p>
            <a:pPr marL="0" lvl="0" indent="0" rtl="0">
              <a:spcBef>
                <a:spcPts val="0"/>
              </a:spcBef>
              <a:buNone/>
            </a:pPr>
            <a:endParaRPr sz="1800"/>
          </a:p>
          <a:p>
            <a:pPr marL="457200" lvl="0" indent="-342900" rtl="0">
              <a:spcBef>
                <a:spcPts val="0"/>
              </a:spcBef>
              <a:buSzPct val="100000"/>
            </a:pPr>
            <a:r>
              <a:rPr lang="en-GB" sz="1800"/>
              <a:t>Lobes of two orbitals overlap </a:t>
            </a:r>
            <a:r>
              <a:rPr lang="en-GB" sz="1800" b="1" u="sng"/>
              <a:t>end to end</a:t>
            </a:r>
          </a:p>
        </p:txBody>
      </p:sp>
    </p:spTree>
  </p:cSld>
  <p:clrMapOvr>
    <a:masterClrMapping/>
  </p:clrMapOvr>
</p:sld>
</file>

<file path=ppt/theme/theme1.xml><?xml version="1.0" encoding="utf-8"?>
<a:theme xmlns:a="http://schemas.openxmlformats.org/drawingml/2006/main" name="HTCProject">
  <a:themeElements>
    <a:clrScheme name="HTCProjec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1083</Words>
  <Application>Microsoft Office PowerPoint</Application>
  <PresentationFormat>On-screen Show (16:9)</PresentationFormat>
  <Paragraphs>233</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HTCProject</vt:lpstr>
      <vt:lpstr>Hybrid Orbitals </vt:lpstr>
      <vt:lpstr>Jessica</vt:lpstr>
      <vt:lpstr>PowerPoint Presentation</vt:lpstr>
      <vt:lpstr>PowerPoint Presentation</vt:lpstr>
      <vt:lpstr>Valance Bond Theory</vt:lpstr>
      <vt:lpstr>PowerPoint Presentation</vt:lpstr>
      <vt:lpstr>Now we know the theories that might help with predicting bonding behaviors  BUT… How exactly is it done?  We know it’s not as simple as throwing basketball to a team member…  And we want to relate back to wave-particle duality we’ve covered in the last unit... </vt:lpstr>
      <vt:lpstr>Charlotte</vt:lpstr>
      <vt:lpstr>PowerPoint Presentation</vt:lpstr>
      <vt:lpstr>??????</vt:lpstr>
      <vt:lpstr>PowerPoint Presentation</vt:lpstr>
      <vt:lpstr>PowerPoint Presentation</vt:lpstr>
      <vt:lpstr>PowerPoint Presentation</vt:lpstr>
      <vt:lpstr>PowerPoint Presentation</vt:lpstr>
      <vt:lpstr>PowerPoint Presentation</vt:lpstr>
      <vt:lpstr>Now we know the valence electron theory and the 2 types of bonds (read: constructive interference)  BUT… The valence electron theory is FLAWED.  For instance, carbon is predicted to have 2 bonds for overlapping while it actually has 4. How can we solve this?  And how can we apply the knowledge of sigma/pi bonds to predict the actual 3d geometry of a more complex molecule? </vt:lpstr>
      <vt:lpstr>Rozhan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vt:lpstr>
      <vt:lpstr>Kahoot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Orbitals </dc:title>
  <cp:lastModifiedBy>Information Services</cp:lastModifiedBy>
  <cp:revision>1</cp:revision>
  <dcterms:modified xsi:type="dcterms:W3CDTF">2016-11-09T22:00:34Z</dcterms:modified>
</cp:coreProperties>
</file>