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6" y="-4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8313092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2" y="756700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rgbClr val="3C78D8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rgbClr val="3C78D8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rgbClr val="3C78D8"/>
              </a:buClr>
              <a:buSzPct val="100000"/>
              <a:defRPr sz="16000">
                <a:solidFill>
                  <a:srgbClr val="3C78D8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7" y="4602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rgbClr val="3C78D8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" name="Shape 17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rgbClr val="3C78D8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11700" y="1399399"/>
            <a:ext cx="2808000" cy="2784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3C78D8"/>
              </a:solidFill>
            </a:endParaRPr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rgbClr val="3C78D8"/>
              </a:buClr>
              <a:defRPr>
                <a:solidFill>
                  <a:srgbClr val="3C78D8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574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 lang="en" sz="100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0.gif"/><Relationship Id="rId4" Type="http://schemas.openxmlformats.org/officeDocument/2006/relationships/image" Target="../media/image19.gi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AMJiGX1uTJ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Lewis Structures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Malcolm, Xavier, Genna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Lewis Structures of Odd Electron Compounds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Total number of valence electrons odd number, impossible to construct Lewis structure with octet around each atom.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Ex: Nitrogen dioxide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Lewis structures with unpaired electrons often called </a:t>
            </a:r>
            <a:r>
              <a:rPr lang="en" b="1"/>
              <a:t>free radicals</a:t>
            </a:r>
            <a:r>
              <a:rPr lang="en"/>
              <a:t>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Unusually reactive.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In effort to pair up single electrons, free radicals may form </a:t>
            </a:r>
            <a:r>
              <a:rPr lang="en" b="1"/>
              <a:t>dimers</a:t>
            </a:r>
            <a:r>
              <a:rPr lang="en"/>
              <a:t> or pairs of molecules.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Ex: 2NO₂ → N₂O₄ (dimerizes)</a:t>
            </a:r>
          </a:p>
        </p:txBody>
      </p:sp>
      <p:pic>
        <p:nvPicPr>
          <p:cNvPr id="146" name="Shape 1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29575" y="2100750"/>
            <a:ext cx="866274" cy="391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Questions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Build the Lewis structure for each of these compounds: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CH3Cl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CS2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PH3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Now build them for these ions: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NO3 (-)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ClO4 (-)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SO3 (-2)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Formal Charge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Compares the electron count of the atom to an isolated neutral atom</a:t>
            </a:r>
          </a:p>
          <a:p>
            <a:pPr lvl="0" algn="ctr" rtl="0">
              <a:spcBef>
                <a:spcPts val="0"/>
              </a:spcBef>
              <a:buNone/>
            </a:pPr>
            <a:endParaRPr/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Formal Charge = (number of valence electrons) - (number of bonds it forms) - (number of lone pair electrons)</a:t>
            </a:r>
          </a:p>
          <a:p>
            <a:pPr lvl="0" algn="ctr" rtl="0">
              <a:spcBef>
                <a:spcPts val="0"/>
              </a:spcBef>
              <a:buNone/>
            </a:pPr>
            <a:endParaRPr/>
          </a:p>
          <a:p>
            <a:pPr lvl="0" algn="ctr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Formal Charge Using Sulphate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65" name="Shape 165"/>
          <p:cNvPicPr preferRelativeResize="0"/>
          <p:nvPr/>
        </p:nvPicPr>
        <p:blipFill rotWithShape="1">
          <a:blip r:embed="rId3">
            <a:alphaModFix/>
          </a:blip>
          <a:srcRect t="14690" r="78405" b="34103"/>
          <a:stretch/>
        </p:blipFill>
        <p:spPr>
          <a:xfrm>
            <a:off x="3596412" y="1428887"/>
            <a:ext cx="1951174" cy="29466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Formal Charge Using Sulphate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72" name="Shape 172"/>
          <p:cNvPicPr preferRelativeResize="0"/>
          <p:nvPr/>
        </p:nvPicPr>
        <p:blipFill rotWithShape="1">
          <a:blip r:embed="rId3">
            <a:alphaModFix/>
          </a:blip>
          <a:srcRect t="14690" r="78405" b="34103"/>
          <a:stretch/>
        </p:blipFill>
        <p:spPr>
          <a:xfrm>
            <a:off x="3596412" y="1428887"/>
            <a:ext cx="1951174" cy="2946673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Shape 173"/>
          <p:cNvSpPr txBox="1"/>
          <p:nvPr/>
        </p:nvSpPr>
        <p:spPr>
          <a:xfrm>
            <a:off x="2550600" y="1589762"/>
            <a:ext cx="2621100" cy="93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VE - 6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NB - 1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LPE - 6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6 - 1 - 6= -1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2926475" y="2962300"/>
            <a:ext cx="2621100" cy="93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VE - 6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NB - 1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LPE - 6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6 - 1 - 6= -1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5701950" y="1637537"/>
            <a:ext cx="2621100" cy="93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VE - 6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NB - 6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LPE - 0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6 - 6 - 0= 0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3596425" y="1147225"/>
            <a:ext cx="2621100" cy="73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VE - 6         6-4-4 = 0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NB - 2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LPE - 4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7" name="Shape 177"/>
          <p:cNvSpPr txBox="1"/>
          <p:nvPr/>
        </p:nvSpPr>
        <p:spPr>
          <a:xfrm>
            <a:off x="4481575" y="3057850"/>
            <a:ext cx="2621100" cy="73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VE - 6         6-4-4 = 0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NB - 2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LPE - 4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8" name="Shape 178"/>
          <p:cNvSpPr txBox="1"/>
          <p:nvPr/>
        </p:nvSpPr>
        <p:spPr>
          <a:xfrm>
            <a:off x="6890875" y="3410200"/>
            <a:ext cx="1941300" cy="116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Total Charge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0+0+-1+-1+0 = -2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Resonance Structures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When more than one Lewis structure can be drawn for the same ion, it is said to have resonance.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Each structure that can be drawn is called a contributing resonance structure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Double headed arrows indicate the contributing resonance structures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actual lab findings, however, find that none of these different structures are not the actual structure - bonds are distributed over entire molecule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Actual structure called a resonance hybrid structure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Resonance Structure Using Carbonate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91" name="Shape 191" descr="carbonate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6875" y="1839511"/>
            <a:ext cx="7686049" cy="2316574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Shape 192"/>
          <p:cNvSpPr txBox="1"/>
          <p:nvPr/>
        </p:nvSpPr>
        <p:spPr>
          <a:xfrm>
            <a:off x="7081425" y="790400"/>
            <a:ext cx="1923300" cy="116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There isn’t a double bond,  all the bonds are the same length - combination of all three structures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Rules When Drawing Resonance Structures</a:t>
            </a:r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311700" y="1147225"/>
            <a:ext cx="8520600" cy="3863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All resonance structures must have the same number of electrons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The octet rule must be obeyed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The nuclei cannot change places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 sz="1000"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99" name="Shape 1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1775" y="1547250"/>
            <a:ext cx="2794000" cy="78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Shape 2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35900" y="2421825"/>
            <a:ext cx="3136900" cy="151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Shape 20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31775" y="4020300"/>
            <a:ext cx="3238500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Examples</a:t>
            </a:r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Draw the following resonance structures: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NO</a:t>
            </a:r>
            <a:r>
              <a:rPr lang="en" baseline="-25000"/>
              <a:t>3</a:t>
            </a:r>
            <a:r>
              <a:rPr lang="en" baseline="30000"/>
              <a:t>-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Benzene (C</a:t>
            </a:r>
            <a:r>
              <a:rPr lang="en" baseline="-25000"/>
              <a:t>6</a:t>
            </a:r>
            <a:r>
              <a:rPr lang="en"/>
              <a:t>H</a:t>
            </a:r>
            <a:r>
              <a:rPr lang="en" baseline="-25000"/>
              <a:t>6</a:t>
            </a:r>
            <a:r>
              <a:rPr lang="en"/>
              <a:t> 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ClO</a:t>
            </a:r>
            <a:r>
              <a:rPr lang="en" baseline="-25000"/>
              <a:t>4</a:t>
            </a:r>
            <a:r>
              <a:rPr lang="en" baseline="30000"/>
              <a:t>-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Answers</a:t>
            </a:r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14" name="Shape 2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225225"/>
            <a:ext cx="4860525" cy="1344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Shape 2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14824" y="1502937"/>
            <a:ext cx="3317473" cy="2798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Shape 2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1700" y="3029175"/>
            <a:ext cx="4783374" cy="1550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Octet Rule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-Small molecules and polyatomic ions can use basic octet rule.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-Larger molecules, determine general arrangement of atoms, skeleton.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-Always includes central atom, atoms surrounding it bonded.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Few Octet Rules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Carbon usually central atom. If more than one carbon, joins together to start skeleton.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Hydrogen never central atom, only one covalent bond.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Halogens generally not central because only forms single bonds when oxygen not present.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Oxygen rarely central atom, only forms two covalent bonds. May link two carbons in carbon chain.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In simpler molecules, atom that appears only once will often be central atom.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Octet Rule Example Using BF₃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Valence electrons of all atoms added together. 3+7+7+7=24.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For polyatomic ions, must take into account electrons used to form ion.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Pair of electrons between each two atoms, bonding pairs.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Remaining electrons complete octets, nonbonding pairs.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Any Electrons leftover added in pairs to central atom.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When all electrons placed, outer atoms will all have octets. Central atom can vary.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            </a:t>
            </a:r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69625" y="1257724"/>
            <a:ext cx="900324" cy="592264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84" name="Shape 84"/>
          <p:cNvSpPr txBox="1"/>
          <p:nvPr/>
        </p:nvSpPr>
        <p:spPr>
          <a:xfrm>
            <a:off x="5806425" y="1257725"/>
            <a:ext cx="2673900" cy="312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Skeleton</a:t>
            </a:r>
          </a:p>
        </p:txBody>
      </p:sp>
      <p:pic>
        <p:nvPicPr>
          <p:cNvPr id="85" name="Shape 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69627" y="1895500"/>
            <a:ext cx="900325" cy="637669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86" name="Shape 86"/>
          <p:cNvSpPr txBox="1"/>
          <p:nvPr/>
        </p:nvSpPr>
        <p:spPr>
          <a:xfrm>
            <a:off x="5806425" y="1895500"/>
            <a:ext cx="2673900" cy="312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Bonding Electrons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69625" y="2578675"/>
            <a:ext cx="863099" cy="554208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88" name="Shape 88"/>
          <p:cNvSpPr txBox="1"/>
          <p:nvPr/>
        </p:nvSpPr>
        <p:spPr>
          <a:xfrm>
            <a:off x="5769950" y="2578675"/>
            <a:ext cx="2673900" cy="312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Outer Octets Complete</a:t>
            </a:r>
          </a:p>
        </p:txBody>
      </p:sp>
      <p:pic>
        <p:nvPicPr>
          <p:cNvPr id="89" name="Shape 8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869625" y="3178382"/>
            <a:ext cx="900324" cy="648742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90" name="Shape 90"/>
          <p:cNvSpPr txBox="1"/>
          <p:nvPr/>
        </p:nvSpPr>
        <p:spPr>
          <a:xfrm>
            <a:off x="5806425" y="3178375"/>
            <a:ext cx="2673900" cy="312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Line Structure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Octet Rule For Central Atom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If central atom has octet, structure is complete.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If central atom is boron, can have less than eight electrons. If any other atom, double bonds must be made.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en"/>
              <a:t>For atoms in periods 3 to 7, central atom can have more than eight electrons.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Exceptions to the octet rule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 rot="121">
            <a:off x="311742" y="1225250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Incomplete Valence shells: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Some ions/species that when combined have only seven electrons in their valence shells are called free radicals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Those when combined, that have only six electrons in their valence shell are called Carbenes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Both Free Radicals and Carbenes are extremely reactive as they want one or two more electrons to become stable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1195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Duet and Duodecet Electron Rules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311700" y="1048475"/>
            <a:ext cx="8520600" cy="3944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400"/>
              <a:t>Duet Rule:</a:t>
            </a:r>
          </a:p>
          <a:p>
            <a:pPr marL="457200" lvl="0" indent="-317500" rtl="0">
              <a:spcBef>
                <a:spcPts val="0"/>
              </a:spcBef>
              <a:buSzPct val="100000"/>
            </a:pPr>
            <a:r>
              <a:rPr lang="en" sz="1400"/>
              <a:t>All atoms can only have a maximum of two electrons in their initial (first) shell. (Hydrogen and Helium will only ever fill these shells)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18 Electron Rule:</a:t>
            </a:r>
          </a:p>
          <a:p>
            <a:pPr marL="457200" lvl="0" indent="-317500" rtl="0">
              <a:spcBef>
                <a:spcPts val="0"/>
              </a:spcBef>
              <a:buSzPct val="100000"/>
            </a:pPr>
            <a:r>
              <a:rPr lang="en" sz="1400"/>
              <a:t>Valence shells of transition metals have nine orbitals, and can accommodate a total of 18 electrons (After filling all nine orbitals and having 18 valence electrons these metals are said to have the same configuration as noble gases.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Duodecet Rule:</a:t>
            </a:r>
          </a:p>
          <a:p>
            <a:pPr marL="457200" lvl="0" indent="-317500" rtl="0">
              <a:spcBef>
                <a:spcPts val="0"/>
              </a:spcBef>
              <a:buSzPct val="100000"/>
            </a:pPr>
            <a:r>
              <a:rPr lang="en" sz="1400"/>
              <a:t>New theories do not count the P-orbital in the metals, and therefore mean these metals will only have 12 valence electrons and eight orbitals (one S-orbitals, and five D-orbitals)</a:t>
            </a:r>
          </a:p>
          <a:p>
            <a:pPr marL="457200" lvl="0" indent="-317500">
              <a:spcBef>
                <a:spcPts val="0"/>
              </a:spcBef>
              <a:buSzPct val="100000"/>
            </a:pPr>
            <a:r>
              <a:rPr lang="en" sz="1400"/>
              <a:t>While recognized, this rule hasn’t been adopted by the entirety of the chemistry world as of yet</a:t>
            </a:r>
          </a:p>
        </p:txBody>
      </p:sp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33100" y="315922"/>
            <a:ext cx="1331575" cy="1195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44025" y="1867025"/>
            <a:ext cx="811024" cy="831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267500" y="13257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Which atoms can disregard the octet rule: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11700" y="963875"/>
            <a:ext cx="8520600" cy="44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This video shows which atoms (most/all of them) can disobey the octet rule</a:t>
            </a:r>
          </a:p>
        </p:txBody>
      </p:sp>
      <p:sp>
        <p:nvSpPr>
          <p:cNvPr id="117" name="Shape 117" descr="Which atoms can violate the octet rule?  The answer is basically all of them. H, Li, Be, B and Al can make do with less than 8. Everything beyond P can have MORE than 8 because of hybridization of &quot;d&quot; orbitals. Basically only C, N, O and F follow this rule.  Check me out: http://www.chemistnate.com" title="Octet Rule Exceptions: ALL OF THEM.">
            <a:hlinkClick r:id="rId3"/>
          </p:cNvPr>
          <p:cNvSpPr/>
          <p:nvPr/>
        </p:nvSpPr>
        <p:spPr>
          <a:xfrm>
            <a:off x="1900100" y="1358275"/>
            <a:ext cx="4639749" cy="3479799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Lewis Structures of Ions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Example: NO₂⁻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Add electrons: 6+6+5=17, charge makes it 18.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25" name="Shape 1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083775"/>
            <a:ext cx="1765924" cy="52975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126" name="Shape 126"/>
          <p:cNvSpPr txBox="1"/>
          <p:nvPr/>
        </p:nvSpPr>
        <p:spPr>
          <a:xfrm>
            <a:off x="2118075" y="2083775"/>
            <a:ext cx="927300" cy="3447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Skeleton</a:t>
            </a:r>
          </a:p>
        </p:txBody>
      </p:sp>
      <p:pic>
        <p:nvPicPr>
          <p:cNvPr id="127" name="Shape 1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2694125"/>
            <a:ext cx="1708609" cy="52975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128" name="Shape 128"/>
          <p:cNvSpPr txBox="1"/>
          <p:nvPr/>
        </p:nvSpPr>
        <p:spPr>
          <a:xfrm>
            <a:off x="2089400" y="2694125"/>
            <a:ext cx="1708500" cy="312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Bonding e⁻ Added</a:t>
            </a:r>
          </a:p>
        </p:txBody>
      </p:sp>
      <p:pic>
        <p:nvPicPr>
          <p:cNvPr id="129" name="Shape 1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1700" y="3304482"/>
            <a:ext cx="1708600" cy="558142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130" name="Shape 130"/>
          <p:cNvSpPr txBox="1"/>
          <p:nvPr/>
        </p:nvSpPr>
        <p:spPr>
          <a:xfrm>
            <a:off x="2089400" y="3304475"/>
            <a:ext cx="2325300" cy="312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Octets Around O Complete</a:t>
            </a:r>
          </a:p>
        </p:txBody>
      </p:sp>
      <p:pic>
        <p:nvPicPr>
          <p:cNvPr id="131" name="Shape 13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832400" y="1225225"/>
            <a:ext cx="1667199" cy="558149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132" name="Shape 132"/>
          <p:cNvSpPr txBox="1"/>
          <p:nvPr/>
        </p:nvSpPr>
        <p:spPr>
          <a:xfrm>
            <a:off x="6740400" y="1434425"/>
            <a:ext cx="2673900" cy="31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 txBox="1"/>
          <p:nvPr/>
        </p:nvSpPr>
        <p:spPr>
          <a:xfrm>
            <a:off x="6554725" y="1225225"/>
            <a:ext cx="2483400" cy="312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Nonbonding Pair Added to N</a:t>
            </a:r>
          </a:p>
        </p:txBody>
      </p:sp>
      <p:pic>
        <p:nvPicPr>
          <p:cNvPr id="134" name="Shape 1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843487" y="1991250"/>
            <a:ext cx="1645013" cy="52975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135" name="Shape 135"/>
          <p:cNvSpPr txBox="1"/>
          <p:nvPr/>
        </p:nvSpPr>
        <p:spPr>
          <a:xfrm>
            <a:off x="6554725" y="1988950"/>
            <a:ext cx="2525400" cy="719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Nonbonding Pair from Left O Are Moved to Make a Bonding Pair</a:t>
            </a:r>
          </a:p>
        </p:txBody>
      </p:sp>
      <p:pic>
        <p:nvPicPr>
          <p:cNvPr id="136" name="Shape 13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832400" y="2762084"/>
            <a:ext cx="1667200" cy="54239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137" name="Shape 137"/>
          <p:cNvSpPr txBox="1"/>
          <p:nvPr/>
        </p:nvSpPr>
        <p:spPr>
          <a:xfrm>
            <a:off x="6589500" y="2768375"/>
            <a:ext cx="2274600" cy="529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Line-Dot Structure (On AP Exam)</a:t>
            </a:r>
          </a:p>
        </p:txBody>
      </p:sp>
      <p:pic>
        <p:nvPicPr>
          <p:cNvPr id="138" name="Shape 13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811750" y="3386331"/>
            <a:ext cx="1645000" cy="551967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139" name="Shape 139"/>
          <p:cNvSpPr txBox="1"/>
          <p:nvPr/>
        </p:nvSpPr>
        <p:spPr>
          <a:xfrm>
            <a:off x="6554725" y="3358200"/>
            <a:ext cx="2274600" cy="552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Line Structure (Not on AP Exam)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913</Words>
  <Application>Microsoft Office PowerPoint</Application>
  <PresentationFormat>On-screen Show (16:9)</PresentationFormat>
  <Paragraphs>120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luxe</vt:lpstr>
      <vt:lpstr>Lewis Structures</vt:lpstr>
      <vt:lpstr>Octet Rule</vt:lpstr>
      <vt:lpstr>Few Octet Rules</vt:lpstr>
      <vt:lpstr>Octet Rule Example Using BF₃</vt:lpstr>
      <vt:lpstr>Octet Rule For Central Atom</vt:lpstr>
      <vt:lpstr>Exceptions to the octet rule</vt:lpstr>
      <vt:lpstr>Duet and Duodecet Electron Rules</vt:lpstr>
      <vt:lpstr>Which atoms can disregard the octet rule:</vt:lpstr>
      <vt:lpstr>Lewis Structures of Ions</vt:lpstr>
      <vt:lpstr>Lewis Structures of Odd Electron Compounds</vt:lpstr>
      <vt:lpstr>Questions</vt:lpstr>
      <vt:lpstr>Formal Charge</vt:lpstr>
      <vt:lpstr>Formal Charge Using Sulphate</vt:lpstr>
      <vt:lpstr>Formal Charge Using Sulphate</vt:lpstr>
      <vt:lpstr>Resonance Structures</vt:lpstr>
      <vt:lpstr>Resonance Structure Using Carbonate</vt:lpstr>
      <vt:lpstr>Rules When Drawing Resonance Structures</vt:lpstr>
      <vt:lpstr>Examples</vt:lpstr>
      <vt:lpstr>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Lewis Structures</dc:title>
  <cp:lastModifiedBy>Information Services</cp:lastModifiedBy>
  <cp:revision>1</cp:revision>
  <dcterms:modified xsi:type="dcterms:W3CDTF">2016-11-09T21:59:00Z</dcterms:modified>
</cp:coreProperties>
</file>