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5222450-ACBC-47BA-B11D-D6C598F14618}">
  <a:tblStyle styleId="{75222450-ACBC-47BA-B11D-D6C598F1461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6780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VSEPR theory allows us to determine the 3D shape of a covalently bonded molecule with minimum information.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a simpler explanation VSEPR models are just 3D Lewis diagrams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channel/UCj3EXpr5v35g3peVWnVLo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user/utaustinchemist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VSEPR Diagrams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Presented by Conner, Luc, Allen (RIP), and Radin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trigonal planar (2 cases)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60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3 Electron Pairs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Have a sp</a:t>
            </a:r>
            <a:r>
              <a:rPr lang="en" baseline="30000"/>
              <a:t>2</a:t>
            </a:r>
            <a:r>
              <a:rPr lang="en"/>
              <a:t> hybridization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0 lone pairs or 1 lone pair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Acquire a 120</a:t>
            </a:r>
            <a:r>
              <a:rPr lang="en" baseline="30000"/>
              <a:t>o</a:t>
            </a:r>
            <a:r>
              <a:rPr lang="en"/>
              <a:t> angle or &lt;120</a:t>
            </a:r>
            <a:r>
              <a:rPr lang="en" baseline="30000"/>
              <a:t>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1 lone pair, then it is called a “bent” shape.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Examples: BF</a:t>
            </a:r>
            <a:r>
              <a:rPr lang="en" baseline="-25000"/>
              <a:t>3</a:t>
            </a:r>
            <a:r>
              <a:rPr lang="en"/>
              <a:t>, SO</a:t>
            </a:r>
            <a:r>
              <a:rPr lang="en" baseline="-25000"/>
              <a:t>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220" y="3162249"/>
            <a:ext cx="2693930" cy="19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800" y="1780225"/>
            <a:ext cx="2541948" cy="17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tetrahedral (3 cases)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8268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4 Electron pairs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Sp</a:t>
            </a:r>
            <a:r>
              <a:rPr lang="en" baseline="30000"/>
              <a:t>3</a:t>
            </a:r>
            <a:r>
              <a:rPr lang="en"/>
              <a:t> hybridization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0 or 1 or 2 lone pairs.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Acquire a 109</a:t>
            </a:r>
            <a:r>
              <a:rPr lang="en" baseline="30000"/>
              <a:t>o</a:t>
            </a:r>
            <a:r>
              <a:rPr lang="en"/>
              <a:t> or &lt;109</a:t>
            </a:r>
            <a:r>
              <a:rPr lang="en" baseline="30000"/>
              <a:t>o</a:t>
            </a:r>
            <a:r>
              <a:rPr lang="en"/>
              <a:t> or &lt;&lt;109</a:t>
            </a:r>
            <a:r>
              <a:rPr lang="en" baseline="30000"/>
              <a:t>o</a:t>
            </a:r>
            <a:r>
              <a:rPr lang="en"/>
              <a:t> angle.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 lone pair - “trigonal pyramidal”, or “bent”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 lone pair - “bent”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Examples: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249" y="1692675"/>
            <a:ext cx="2177749" cy="2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200" y="1669749"/>
            <a:ext cx="2573400" cy="20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031" y="3429925"/>
            <a:ext cx="2513244" cy="1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trigonal bipyramidal (4 cases)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0503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5 Electron pairs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Sp</a:t>
            </a:r>
            <a:r>
              <a:rPr lang="en" baseline="30000"/>
              <a:t>3</a:t>
            </a:r>
            <a:r>
              <a:rPr lang="en"/>
              <a:t>d hybridization 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0,1,2 or 3 lone pairs.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Acquire a 120</a:t>
            </a:r>
            <a:r>
              <a:rPr lang="en" baseline="30000"/>
              <a:t>o</a:t>
            </a:r>
            <a:r>
              <a:rPr lang="en"/>
              <a:t>, 90</a:t>
            </a:r>
            <a:r>
              <a:rPr lang="en" baseline="30000"/>
              <a:t>o</a:t>
            </a:r>
            <a:r>
              <a:rPr lang="en"/>
              <a:t> or both.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 lone pair - “folded square”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 lone pair - “T-Shaped”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3 lone pair - “Linear”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PCl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XeF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619" y="1690700"/>
            <a:ext cx="1778249" cy="202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969" y="1690699"/>
            <a:ext cx="2569973" cy="18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octahedral (5 cases)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50250" y="1919075"/>
            <a:ext cx="44988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6 Electron pairs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Sp</a:t>
            </a:r>
            <a:r>
              <a:rPr lang="en" baseline="30000"/>
              <a:t>3</a:t>
            </a:r>
            <a:r>
              <a:rPr lang="en"/>
              <a:t>d</a:t>
            </a:r>
            <a:r>
              <a:rPr lang="en" baseline="30000"/>
              <a:t>2</a:t>
            </a:r>
            <a:r>
              <a:rPr lang="en"/>
              <a:t> hybridization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0,1,2, 3 or 4 lone pairs.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Acquire a  90</a:t>
            </a:r>
            <a:r>
              <a:rPr lang="en" baseline="30000"/>
              <a:t>o</a:t>
            </a:r>
            <a:r>
              <a:rPr lang="en"/>
              <a:t>, depending on shape.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 lone pairs - “square pyramidal”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 lone pairs - “square planar”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3 lone pairs - “T-Shaped”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4 lone pairs - “Linear”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Examples: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XeF</a:t>
            </a:r>
            <a:r>
              <a:rPr lang="en" sz="1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52" y="1919077"/>
            <a:ext cx="2287151" cy="238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38300" y="738725"/>
            <a:ext cx="88389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Basic Structures for Six Geometries using the form AX</a:t>
            </a:r>
          </a:p>
        </p:txBody>
      </p:sp>
      <p:graphicFrame>
        <p:nvGraphicFramePr>
          <p:cNvPr id="169" name="Shape 169"/>
          <p:cNvGraphicFramePr/>
          <p:nvPr/>
        </p:nvGraphicFramePr>
        <p:xfrm>
          <a:off x="588100" y="2056675"/>
          <a:ext cx="7239000" cy="2773470"/>
        </p:xfrm>
        <a:graphic>
          <a:graphicData uri="http://schemas.openxmlformats.org/drawingml/2006/table">
            <a:tbl>
              <a:tblPr>
                <a:noFill/>
                <a:tableStyleId>{75222450-ACBC-47BA-B11D-D6C598F14618}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Notation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Shape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Example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Angle(s)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Linear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HBr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----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Linear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CS</a:t>
                      </a:r>
                      <a:r>
                        <a:rPr lang="en" baseline="-250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Planer triangle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BCl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Tetrahedron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CCl</a:t>
                      </a:r>
                      <a:r>
                        <a:rPr lang="en" baseline="-250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109.5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Trigonal bipyramid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PCl</a:t>
                      </a:r>
                      <a:r>
                        <a:rPr lang="en" baseline="-250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</a:t>
                      </a:r>
                      <a:r>
                        <a:rPr lang="en" baseline="30000"/>
                        <a:t>o</a:t>
                      </a:r>
                      <a:r>
                        <a:rPr lang="en"/>
                        <a:t>, 90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Octahedron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XeF</a:t>
                      </a:r>
                      <a:r>
                        <a:rPr lang="en" baseline="-250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Derived Structures in the form AXE</a:t>
            </a:r>
          </a:p>
        </p:txBody>
      </p:sp>
      <p:graphicFrame>
        <p:nvGraphicFramePr>
          <p:cNvPr id="175" name="Shape 175"/>
          <p:cNvGraphicFramePr/>
          <p:nvPr/>
        </p:nvGraphicFramePr>
        <p:xfrm>
          <a:off x="471900" y="1803150"/>
          <a:ext cx="7239000" cy="2864910"/>
        </p:xfrm>
        <a:graphic>
          <a:graphicData uri="http://schemas.openxmlformats.org/drawingml/2006/table">
            <a:tbl>
              <a:tblPr>
                <a:noFill/>
                <a:tableStyleId>{75222450-ACBC-47BA-B11D-D6C598F14618}</a:tableStyleId>
              </a:tblPr>
              <a:tblGrid>
                <a:gridCol w="969675"/>
                <a:gridCol w="1288425"/>
                <a:gridCol w="20853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Notation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Derived Structure Notation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Shape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Example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Angle(s)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2</a:t>
                      </a:r>
                      <a:r>
                        <a:rPr lang="en"/>
                        <a:t>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SnCl</a:t>
                      </a:r>
                      <a:r>
                        <a:rPr lang="en" baseline="-250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3</a:t>
                      </a:r>
                      <a:r>
                        <a:rPr lang="en"/>
                        <a:t>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Triangular Pyramid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NH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109.5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2</a:t>
                      </a:r>
                      <a:r>
                        <a:rPr lang="en"/>
                        <a:t>E</a:t>
                      </a:r>
                      <a:r>
                        <a:rPr lang="en" baseline="-250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</a:t>
                      </a:r>
                      <a:r>
                        <a:rPr lang="en" baseline="-25000"/>
                        <a:t>2</a:t>
                      </a:r>
                      <a:r>
                        <a:rPr lang="en"/>
                        <a:t>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4</a:t>
                      </a:r>
                      <a:r>
                        <a:rPr lang="en"/>
                        <a:t>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Distorted Tetrahedron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IC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3</a:t>
                      </a:r>
                      <a:r>
                        <a:rPr lang="en"/>
                        <a:t>E</a:t>
                      </a:r>
                      <a:r>
                        <a:rPr lang="en" baseline="-250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T-Shape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ICl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AX</a:t>
                      </a:r>
                      <a:r>
                        <a:rPr lang="en" baseline="-25000"/>
                        <a:t>2</a:t>
                      </a:r>
                      <a:r>
                        <a:rPr lang="en"/>
                        <a:t>E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Linear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</a:t>
                      </a:r>
                      <a:r>
                        <a:rPr lang="en" baseline="-250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  <a:r>
                        <a:rPr lang="en" baseline="30000"/>
                        <a:t>o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41850" y="738725"/>
            <a:ext cx="84822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Enough Theory: How Do I Answer Questions?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0" y="1035650"/>
            <a:ext cx="8706600" cy="24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" sz="1500">
                <a:solidFill>
                  <a:srgbClr val="2F4F4F"/>
                </a:solidFill>
              </a:rPr>
              <a:t>Example 1: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200"/>
              <a:t>Lets try determining the geometric structures of H</a:t>
            </a:r>
            <a:r>
              <a:rPr lang="en" sz="900"/>
              <a:t>2</a:t>
            </a:r>
            <a:r>
              <a:rPr lang="en" sz="1200"/>
              <a:t>O and CO</a:t>
            </a:r>
            <a:r>
              <a:rPr lang="en" sz="900"/>
              <a:t>2</a:t>
            </a:r>
            <a:r>
              <a:rPr lang="en" sz="1200"/>
              <a:t>. So starting off by drawing the Lewis structure: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200"/>
              <a:t>H</a:t>
            </a:r>
            <a:r>
              <a:rPr lang="en" sz="900"/>
              <a:t>2</a:t>
            </a:r>
            <a:r>
              <a:rPr lang="en" sz="1200"/>
              <a:t>O:</a:t>
            </a:r>
          </a:p>
          <a:p>
            <a:pPr lvl="0" algn="just" rtl="0">
              <a:lnSpc>
                <a:spcPct val="140000"/>
              </a:lnSpc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50206"/>
          <a:stretch/>
        </p:blipFill>
        <p:spPr>
          <a:xfrm>
            <a:off x="622175" y="2182924"/>
            <a:ext cx="29512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37175" y="3611475"/>
            <a:ext cx="7236900" cy="116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200"/>
              <a:t>8e = 4 electron groups = tetrahedral for the electron-group geometry: 2 bonding pairs and 2 lone pairs.  Since water has two lone pairs it's molecular shape is </a:t>
            </a:r>
            <a:r>
              <a:rPr lang="en" sz="1200" b="1"/>
              <a:t>bent</a:t>
            </a:r>
            <a:r>
              <a:rPr lang="en" sz="1200"/>
              <a:t>.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412" y="3440362"/>
            <a:ext cx="11906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Lets test our knowledge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Construct a VSEPR diagram and predict the shape of each of the following molecules and ions: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</a:t>
            </a:r>
            <a:r>
              <a:rPr lang="en" baseline="-25000"/>
              <a:t>3</a:t>
            </a:r>
            <a:r>
              <a:rPr lang="en"/>
              <a:t>Cl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SiF</a:t>
            </a:r>
            <a:r>
              <a:rPr lang="en" baseline="-25000"/>
              <a:t>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</a:t>
            </a:r>
            <a:r>
              <a:rPr lang="en" baseline="-25000"/>
              <a:t>2</a:t>
            </a:r>
            <a:r>
              <a:rPr lang="en" baseline="30000"/>
              <a:t>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ClO</a:t>
            </a:r>
            <a:r>
              <a:rPr lang="en" baseline="-25000"/>
              <a:t>4</a:t>
            </a:r>
            <a:r>
              <a:rPr lang="en" baseline="30000"/>
              <a:t>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PH</a:t>
            </a:r>
            <a:r>
              <a:rPr lang="en" baseline="-25000"/>
              <a:t>3</a:t>
            </a:r>
          </a:p>
          <a:p>
            <a:pPr lvl="0">
              <a:spcBef>
                <a:spcPts val="0"/>
              </a:spcBef>
              <a:buNone/>
            </a:pPr>
            <a:endParaRPr baseline="30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Tetrahedron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Tetrahedron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Tetrahedron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Triangular pyramid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VSEPR Diagram?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726187"/>
            <a:ext cx="58197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921650" y="2265825"/>
            <a:ext cx="2465400" cy="11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Remember these things, from Chem last year?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Models how molecules take up 3D space on a 2D plane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6" name="Shape 76"/>
          <p:cNvCxnSpPr/>
          <p:nvPr/>
        </p:nvCxnSpPr>
        <p:spPr>
          <a:xfrm rot="10800000" flipH="1">
            <a:off x="4432100" y="3848650"/>
            <a:ext cx="883200" cy="1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" name="Shape 77"/>
          <p:cNvSpPr txBox="1"/>
          <p:nvPr/>
        </p:nvSpPr>
        <p:spPr>
          <a:xfrm>
            <a:off x="5249825" y="3636000"/>
            <a:ext cx="1177500" cy="2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Into Page</a:t>
            </a:r>
          </a:p>
        </p:txBody>
      </p:sp>
      <p:cxnSp>
        <p:nvCxnSpPr>
          <p:cNvPr id="78" name="Shape 78"/>
          <p:cNvCxnSpPr/>
          <p:nvPr/>
        </p:nvCxnSpPr>
        <p:spPr>
          <a:xfrm>
            <a:off x="4505700" y="4290175"/>
            <a:ext cx="801300" cy="24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" name="Shape 79"/>
          <p:cNvSpPr txBox="1"/>
          <p:nvPr/>
        </p:nvSpPr>
        <p:spPr>
          <a:xfrm>
            <a:off x="5307000" y="4339375"/>
            <a:ext cx="1643700" cy="19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 of Page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60950" y="73055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Resources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1804325"/>
            <a:ext cx="1891825" cy="18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337" y="3565325"/>
            <a:ext cx="2332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Professor Dave Explains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311825" y="1674950"/>
            <a:ext cx="3000000" cy="10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OldSite Vanden Bout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t="10489" b="9188"/>
          <a:stretch/>
        </p:blipFill>
        <p:spPr>
          <a:xfrm>
            <a:off x="2866525" y="2633975"/>
            <a:ext cx="4362199" cy="218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9550" y="28579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7679550" y="989962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Tyler DeWitt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Terminology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512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Bonding Orbitals: </a:t>
            </a:r>
            <a:r>
              <a:rPr lang="en"/>
              <a:t>Electron orbitals shared between molecules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Lone Pair Orbital: </a:t>
            </a:r>
            <a:r>
              <a:rPr lang="en"/>
              <a:t>Hmmm, wonder what this is...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Hybridization:</a:t>
            </a:r>
            <a:r>
              <a:rPr lang="en"/>
              <a:t> Mixing atomic orbitals into new </a:t>
            </a:r>
            <a:r>
              <a:rPr lang="en" b="1"/>
              <a:t>hybrid</a:t>
            </a:r>
            <a:r>
              <a:rPr lang="en"/>
              <a:t> orbitals.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Electron Domain: </a:t>
            </a:r>
            <a:r>
              <a:rPr lang="en"/>
              <a:t># of lone pairs or bond locations around a particular atom in a molecule.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VSEPR Theory “rule of thumb”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71900" y="204852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Electrons spread out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Lone pairs are close to atom, whereas bonding pairs shift further apart from the central atom.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Due to the different amount of repulsion by the lone pair and bonding pairs, therefore: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/>
              <a:t>Lone Pair repulsion &gt; Bond-Lone pair repulsion &gt; Bond Pair repulsion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7925" y="2057400"/>
            <a:ext cx="4442400" cy="10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646" y="2276900"/>
            <a:ext cx="3561075" cy="2512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848787" y="1919075"/>
            <a:ext cx="14988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THE SAME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71900" y="2106850"/>
            <a:ext cx="3319800" cy="13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Lone Pairs make it bent, and give it name “Bent”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00" y="3126175"/>
            <a:ext cx="38100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71900" y="72245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Molecular Geometry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7683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Trigonal planer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Tetrahedral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Trigonal bipyramidal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Octahedral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175" y="1919075"/>
            <a:ext cx="4274824" cy="29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Balloons Demo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Why do molecules acquire these shapes?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75" y="2454675"/>
            <a:ext cx="7019074" cy="254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Derived Structures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2270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Derived structures</a:t>
            </a:r>
            <a:r>
              <a:rPr lang="en"/>
              <a:t>: bonds replaced with lone pairs.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Square pyramidal is a derived structure of an Tetrahedral.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032" y="1741750"/>
            <a:ext cx="1896399" cy="199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123"/>
          <p:cNvCxnSpPr/>
          <p:nvPr/>
        </p:nvCxnSpPr>
        <p:spPr>
          <a:xfrm>
            <a:off x="6468250" y="2900050"/>
            <a:ext cx="70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124" y="2254050"/>
            <a:ext cx="2025875" cy="16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Linear Molecular Shape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9398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2 Electron Pairs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Have a sp hybridization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0 lone pairs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Acquire a 180</a:t>
            </a:r>
            <a:r>
              <a:rPr lang="en" baseline="30000"/>
              <a:t>o</a:t>
            </a:r>
            <a:r>
              <a:rPr lang="en"/>
              <a:t> angle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Example: BeH</a:t>
            </a:r>
            <a:r>
              <a:rPr lang="en" baseline="-25000"/>
              <a:t>2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700" y="2153575"/>
            <a:ext cx="3732300" cy="16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(16:9)</PresentationFormat>
  <Paragraphs>165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material</vt:lpstr>
      <vt:lpstr>VSEPR Diagrams</vt:lpstr>
      <vt:lpstr>What is a VSEPR Diagram?</vt:lpstr>
      <vt:lpstr>Terminology</vt:lpstr>
      <vt:lpstr>VSEPR Theory “rule of thumb”</vt:lpstr>
      <vt:lpstr>Notes</vt:lpstr>
      <vt:lpstr>Molecular Geometry</vt:lpstr>
      <vt:lpstr>Balloons Demo</vt:lpstr>
      <vt:lpstr>Derived Structures</vt:lpstr>
      <vt:lpstr>Properties of Linear Molecular Shape</vt:lpstr>
      <vt:lpstr>Properties of trigonal planar (2 cases)</vt:lpstr>
      <vt:lpstr>Properties of tetrahedral (3 cases)</vt:lpstr>
      <vt:lpstr>Properties of trigonal bipyramidal (4 cases)</vt:lpstr>
      <vt:lpstr>Properties of octahedral (5 cases)</vt:lpstr>
      <vt:lpstr>Basic Structures for Six Geometries using the form AX</vt:lpstr>
      <vt:lpstr>Derived Structures in the form AXE</vt:lpstr>
      <vt:lpstr>Enough Theory: How Do I Answer Questions?</vt:lpstr>
      <vt:lpstr>Lets test our knowledge </vt:lpstr>
      <vt:lpstr>Construct a VSEPR diagram and predict the shape of each of the following molecules and ions:</vt:lpstr>
      <vt:lpstr>Answers</vt:lpstr>
      <vt:lpstr>Video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VSEPR Diagrams</dc:title>
  <cp:lastModifiedBy>Information Services</cp:lastModifiedBy>
  <cp:revision>1</cp:revision>
  <dcterms:modified xsi:type="dcterms:W3CDTF">2016-11-09T22:10:30Z</dcterms:modified>
</cp:coreProperties>
</file>